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8" r:id="rId4"/>
    <p:sldId id="26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23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FDB19B-4311-9948-85F5-6CA3E0D7A92E}" type="datetimeFigureOut">
              <a:rPr lang="en-US" smtClean="0"/>
              <a:t>10/24/16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3FEA2-FC9A-6C4F-8EB9-F8708EFFD30C}" type="slidenum">
              <a:rPr lang="en-US" smtClean="0"/>
              <a:t>‹#›</a:t>
            </a:fld>
            <a:endParaRPr lang="en-US"/>
          </a:p>
        </p:txBody>
      </p:sp>
    </p:spTree>
    <p:extLst>
      <p:ext uri="{BB962C8B-B14F-4D97-AF65-F5344CB8AC3E}">
        <p14:creationId xmlns:p14="http://schemas.microsoft.com/office/powerpoint/2010/main" val="12540101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much like we have</a:t>
            </a:r>
            <a:r>
              <a:rPr lang="en-US" baseline="0" dirty="0" smtClean="0"/>
              <a:t> our modern day surveyors, they laid out rope to mark boundaries.</a:t>
            </a:r>
            <a:endParaRPr lang="en-US" dirty="0"/>
          </a:p>
        </p:txBody>
      </p:sp>
      <p:sp>
        <p:nvSpPr>
          <p:cNvPr id="4" name="Slide Number Placeholder 3"/>
          <p:cNvSpPr>
            <a:spLocks noGrp="1"/>
          </p:cNvSpPr>
          <p:nvPr>
            <p:ph type="sldNum" sz="quarter" idx="10"/>
          </p:nvPr>
        </p:nvSpPr>
        <p:spPr/>
        <p:txBody>
          <a:bodyPr/>
          <a:lstStyle/>
          <a:p>
            <a:fld id="{D523FEA2-FC9A-6C4F-8EB9-F8708EFFD30C}" type="slidenum">
              <a:rPr lang="en-US" smtClean="0"/>
              <a:t>18</a:t>
            </a:fld>
            <a:endParaRPr lang="en-US"/>
          </a:p>
        </p:txBody>
      </p:sp>
    </p:spTree>
    <p:extLst>
      <p:ext uri="{BB962C8B-B14F-4D97-AF65-F5344CB8AC3E}">
        <p14:creationId xmlns:p14="http://schemas.microsoft.com/office/powerpoint/2010/main" val="224485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DIPLOMACY!!!!!!!!!</a:t>
            </a:r>
          </a:p>
          <a:p>
            <a:endParaRPr lang="en-US" dirty="0" smtClean="0"/>
          </a:p>
          <a:p>
            <a:r>
              <a:rPr lang="en-US" dirty="0" smtClean="0"/>
              <a:t>Nations/Civilizations</a:t>
            </a:r>
            <a:r>
              <a:rPr lang="en-US" baseline="0" dirty="0" smtClean="0"/>
              <a:t> interacting, trading – modern relationship developed</a:t>
            </a:r>
            <a:endParaRPr lang="en-US" dirty="0"/>
          </a:p>
        </p:txBody>
      </p:sp>
      <p:sp>
        <p:nvSpPr>
          <p:cNvPr id="4" name="Slide Number Placeholder 3"/>
          <p:cNvSpPr>
            <a:spLocks noGrp="1"/>
          </p:cNvSpPr>
          <p:nvPr>
            <p:ph type="sldNum" sz="quarter" idx="10"/>
          </p:nvPr>
        </p:nvSpPr>
        <p:spPr/>
        <p:txBody>
          <a:bodyPr/>
          <a:lstStyle/>
          <a:p>
            <a:fld id="{D523FEA2-FC9A-6C4F-8EB9-F8708EFFD30C}" type="slidenum">
              <a:rPr lang="en-US" smtClean="0"/>
              <a:t>34</a:t>
            </a:fld>
            <a:endParaRPr lang="en-US"/>
          </a:p>
        </p:txBody>
      </p:sp>
    </p:spTree>
    <p:extLst>
      <p:ext uri="{BB962C8B-B14F-4D97-AF65-F5344CB8AC3E}">
        <p14:creationId xmlns:p14="http://schemas.microsoft.com/office/powerpoint/2010/main" val="332405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Assyrians lost control when</a:t>
            </a:r>
            <a:r>
              <a:rPr lang="en-US" baseline="0" dirty="0" smtClean="0"/>
              <a:t> Persia (present day Iran) invaded Kemet.</a:t>
            </a:r>
            <a:endParaRPr lang="en-US" dirty="0"/>
          </a:p>
        </p:txBody>
      </p:sp>
      <p:sp>
        <p:nvSpPr>
          <p:cNvPr id="4" name="Slide Number Placeholder 3"/>
          <p:cNvSpPr>
            <a:spLocks noGrp="1"/>
          </p:cNvSpPr>
          <p:nvPr>
            <p:ph type="sldNum" sz="quarter" idx="10"/>
          </p:nvPr>
        </p:nvSpPr>
        <p:spPr/>
        <p:txBody>
          <a:bodyPr/>
          <a:lstStyle/>
          <a:p>
            <a:fld id="{D523FEA2-FC9A-6C4F-8EB9-F8708EFFD30C}" type="slidenum">
              <a:rPr lang="en-US" smtClean="0"/>
              <a:t>54</a:t>
            </a:fld>
            <a:endParaRPr lang="en-US"/>
          </a:p>
        </p:txBody>
      </p:sp>
    </p:spTree>
    <p:extLst>
      <p:ext uri="{BB962C8B-B14F-4D97-AF65-F5344CB8AC3E}">
        <p14:creationId xmlns:p14="http://schemas.microsoft.com/office/powerpoint/2010/main" val="247456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10/24/16</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10/24/16</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10/24/16</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Ancient Civilizations</a:t>
            </a:r>
            <a:endParaRPr lang="en-US" dirty="0"/>
          </a:p>
        </p:txBody>
      </p:sp>
      <p:sp>
        <p:nvSpPr>
          <p:cNvPr id="3" name="Subtitle 2"/>
          <p:cNvSpPr>
            <a:spLocks noGrp="1"/>
          </p:cNvSpPr>
          <p:nvPr>
            <p:ph type="subTitle" idx="1"/>
          </p:nvPr>
        </p:nvSpPr>
        <p:spPr/>
        <p:txBody>
          <a:bodyPr/>
          <a:lstStyle/>
          <a:p>
            <a:r>
              <a:rPr lang="en-US" dirty="0" smtClean="0"/>
              <a:t>Unit 1 Section 2</a:t>
            </a:r>
            <a:endParaRPr lang="en-US" dirty="0"/>
          </a:p>
        </p:txBody>
      </p:sp>
    </p:spTree>
    <p:extLst>
      <p:ext uri="{BB962C8B-B14F-4D97-AF65-F5344CB8AC3E}">
        <p14:creationId xmlns:p14="http://schemas.microsoft.com/office/powerpoint/2010/main" val="310794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 as Master Builders</a:t>
            </a:r>
            <a:endParaRPr lang="en-US" dirty="0"/>
          </a:p>
        </p:txBody>
      </p:sp>
      <p:sp>
        <p:nvSpPr>
          <p:cNvPr id="3" name="Content Placeholder 2"/>
          <p:cNvSpPr>
            <a:spLocks noGrp="1"/>
          </p:cNvSpPr>
          <p:nvPr>
            <p:ph idx="1"/>
          </p:nvPr>
        </p:nvSpPr>
        <p:spPr/>
        <p:txBody>
          <a:bodyPr/>
          <a:lstStyle/>
          <a:p>
            <a:r>
              <a:rPr lang="en-US" dirty="0" smtClean="0"/>
              <a:t>Nubians also constructed tool-making sites, shrines, and temples where they preformed religious ceremonies.</a:t>
            </a:r>
          </a:p>
          <a:p>
            <a:r>
              <a:rPr lang="en-US" dirty="0" smtClean="0"/>
              <a:t>The Nubians also designed and made weapons of war, as well as pottery and baskets.</a:t>
            </a:r>
          </a:p>
          <a:p>
            <a:r>
              <a:rPr lang="en-US" dirty="0" smtClean="0"/>
              <a:t>These things were accomplished long before they spread to Kemet.</a:t>
            </a:r>
            <a:endParaRPr lang="en-US" dirty="0"/>
          </a:p>
        </p:txBody>
      </p:sp>
    </p:spTree>
    <p:extLst>
      <p:ext uri="{BB962C8B-B14F-4D97-AF65-F5344CB8AC3E}">
        <p14:creationId xmlns:p14="http://schemas.microsoft.com/office/powerpoint/2010/main" val="3613955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5628"/>
            <a:ext cx="9144000" cy="6789435"/>
          </a:xfrm>
          <a:prstGeom prst="rect">
            <a:avLst/>
          </a:prstGeom>
        </p:spPr>
      </p:pic>
    </p:spTree>
    <p:extLst>
      <p:ext uri="{BB962C8B-B14F-4D97-AF65-F5344CB8AC3E}">
        <p14:creationId xmlns:p14="http://schemas.microsoft.com/office/powerpoint/2010/main" val="122805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 Government</a:t>
            </a:r>
            <a:endParaRPr lang="en-US" dirty="0"/>
          </a:p>
        </p:txBody>
      </p:sp>
      <p:sp>
        <p:nvSpPr>
          <p:cNvPr id="3" name="Content Placeholder 2"/>
          <p:cNvSpPr>
            <a:spLocks noGrp="1"/>
          </p:cNvSpPr>
          <p:nvPr>
            <p:ph idx="1"/>
          </p:nvPr>
        </p:nvSpPr>
        <p:spPr>
          <a:xfrm>
            <a:off x="360948" y="1764632"/>
            <a:ext cx="8408736" cy="4986421"/>
          </a:xfrm>
        </p:spPr>
        <p:txBody>
          <a:bodyPr>
            <a:normAutofit/>
          </a:bodyPr>
          <a:lstStyle/>
          <a:p>
            <a:r>
              <a:rPr lang="en-US" dirty="0" smtClean="0"/>
              <a:t>Nubians were the earliest humans to develop the concept of </a:t>
            </a:r>
            <a:r>
              <a:rPr lang="en-US" b="1" dirty="0" smtClean="0"/>
              <a:t>monarchy</a:t>
            </a:r>
            <a:r>
              <a:rPr lang="en-US" dirty="0" smtClean="0"/>
              <a:t>. What is a monarchy?</a:t>
            </a:r>
          </a:p>
          <a:p>
            <a:r>
              <a:rPr lang="en-US" dirty="0" smtClean="0"/>
              <a:t>Monarchy is a form of government headed by a supreme ruler such as a king or queen.</a:t>
            </a:r>
          </a:p>
          <a:p>
            <a:r>
              <a:rPr lang="en-US" dirty="0" smtClean="0"/>
              <a:t>1967 - Archeologists discovered relics with an image of a crown and symbols of kingship.</a:t>
            </a:r>
          </a:p>
          <a:p>
            <a:r>
              <a:rPr lang="en-US" dirty="0" smtClean="0"/>
              <a:t>These relics existed long before similar images appeared in Kemet. </a:t>
            </a:r>
          </a:p>
          <a:p>
            <a:r>
              <a:rPr lang="en-US" dirty="0" smtClean="0"/>
              <a:t>The idea of divine kingship is believed to have originated with the Nubians Africans in the 4</a:t>
            </a:r>
            <a:r>
              <a:rPr lang="en-US" baseline="30000" dirty="0" smtClean="0"/>
              <a:t>th</a:t>
            </a:r>
            <a:r>
              <a:rPr lang="en-US" dirty="0" smtClean="0"/>
              <a:t> millennium BC.</a:t>
            </a:r>
            <a:endParaRPr lang="en-US" dirty="0"/>
          </a:p>
        </p:txBody>
      </p:sp>
    </p:spTree>
    <p:extLst>
      <p:ext uri="{BB962C8B-B14F-4D97-AF65-F5344CB8AC3E}">
        <p14:creationId xmlns:p14="http://schemas.microsoft.com/office/powerpoint/2010/main" val="939069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Kemet</a:t>
            </a:r>
            <a:endParaRPr lang="en-US" dirty="0"/>
          </a:p>
        </p:txBody>
      </p:sp>
      <p:sp>
        <p:nvSpPr>
          <p:cNvPr id="3" name="Content Placeholder 2"/>
          <p:cNvSpPr>
            <a:spLocks noGrp="1"/>
          </p:cNvSpPr>
          <p:nvPr>
            <p:ph idx="1"/>
          </p:nvPr>
        </p:nvSpPr>
        <p:spPr>
          <a:xfrm>
            <a:off x="765175" y="1737895"/>
            <a:ext cx="7612064" cy="4879473"/>
          </a:xfrm>
        </p:spPr>
        <p:txBody>
          <a:bodyPr>
            <a:normAutofit lnSpcReduction="10000"/>
          </a:bodyPr>
          <a:lstStyle/>
          <a:p>
            <a:pPr>
              <a:lnSpc>
                <a:spcPct val="120000"/>
              </a:lnSpc>
            </a:pPr>
            <a:r>
              <a:rPr lang="en-US" dirty="0" smtClean="0"/>
              <a:t>Kemet stretched along the Nile River from what is present day Aswan north to the Mediterranean Sea and lasted from 3400 BC to the conquest of Alexander the Great in 332 BC.</a:t>
            </a:r>
          </a:p>
          <a:p>
            <a:pPr>
              <a:lnSpc>
                <a:spcPct val="120000"/>
              </a:lnSpc>
            </a:pPr>
            <a:r>
              <a:rPr lang="en-US" dirty="0" smtClean="0"/>
              <a:t>The land of Kemet was the home of the most majestic civilizations of antiquity.</a:t>
            </a:r>
          </a:p>
          <a:p>
            <a:pPr>
              <a:lnSpc>
                <a:spcPct val="120000"/>
              </a:lnSpc>
            </a:pPr>
            <a:r>
              <a:rPr lang="en-US" dirty="0" smtClean="0"/>
              <a:t>The people of Kemet called the Nile River “</a:t>
            </a:r>
            <a:r>
              <a:rPr lang="en-US" dirty="0" err="1" smtClean="0"/>
              <a:t>Hapi</a:t>
            </a:r>
            <a:r>
              <a:rPr lang="en-US" dirty="0" smtClean="0"/>
              <a:t>”. The Nile River gave life to everything that grew on its banks. Without it, Kemet would have never existed.</a:t>
            </a:r>
            <a:endParaRPr lang="en-US" dirty="0"/>
          </a:p>
        </p:txBody>
      </p:sp>
    </p:spTree>
    <p:extLst>
      <p:ext uri="{BB962C8B-B14F-4D97-AF65-F5344CB8AC3E}">
        <p14:creationId xmlns:p14="http://schemas.microsoft.com/office/powerpoint/2010/main" val="3157099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5628"/>
            <a:ext cx="9144000" cy="6789435"/>
          </a:xfrm>
          <a:prstGeom prst="rect">
            <a:avLst/>
          </a:prstGeom>
        </p:spPr>
      </p:pic>
    </p:spTree>
    <p:extLst>
      <p:ext uri="{BB962C8B-B14F-4D97-AF65-F5344CB8AC3E}">
        <p14:creationId xmlns:p14="http://schemas.microsoft.com/office/powerpoint/2010/main" val="40294897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Kemet Came To Be</a:t>
            </a:r>
            <a:endParaRPr lang="en-US" dirty="0"/>
          </a:p>
        </p:txBody>
      </p:sp>
      <p:sp>
        <p:nvSpPr>
          <p:cNvPr id="3" name="Content Placeholder 2"/>
          <p:cNvSpPr>
            <a:spLocks noGrp="1"/>
          </p:cNvSpPr>
          <p:nvPr>
            <p:ph idx="1"/>
          </p:nvPr>
        </p:nvSpPr>
        <p:spPr>
          <a:xfrm>
            <a:off x="765175" y="2070846"/>
            <a:ext cx="7612064" cy="4640101"/>
          </a:xfrm>
        </p:spPr>
        <p:txBody>
          <a:bodyPr/>
          <a:lstStyle/>
          <a:p>
            <a:r>
              <a:rPr lang="en-US" dirty="0" smtClean="0"/>
              <a:t>So how did the Kemet civilization form?</a:t>
            </a:r>
            <a:br>
              <a:rPr lang="en-US" dirty="0" smtClean="0"/>
            </a:br>
            <a:endParaRPr lang="en-US" dirty="0" smtClean="0"/>
          </a:p>
          <a:p>
            <a:pPr>
              <a:lnSpc>
                <a:spcPct val="120000"/>
              </a:lnSpc>
            </a:pPr>
            <a:r>
              <a:rPr lang="en-US" dirty="0" smtClean="0"/>
              <a:t>Well, originally Kemet was a bunch of individual groups, but when the Nile annually flooded, the groups all came together to manage the overflowing of the Nile and in the process developed a great civilization.</a:t>
            </a:r>
          </a:p>
        </p:txBody>
      </p:sp>
    </p:spTree>
    <p:extLst>
      <p:ext uri="{BB962C8B-B14F-4D97-AF65-F5344CB8AC3E}">
        <p14:creationId xmlns:p14="http://schemas.microsoft.com/office/powerpoint/2010/main" val="837783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Flooding Is A Good Thing</a:t>
            </a:r>
            <a:endParaRPr lang="en-US" dirty="0"/>
          </a:p>
        </p:txBody>
      </p:sp>
      <p:sp>
        <p:nvSpPr>
          <p:cNvPr id="3" name="Content Placeholder 2"/>
          <p:cNvSpPr>
            <a:spLocks noGrp="1"/>
          </p:cNvSpPr>
          <p:nvPr>
            <p:ph idx="1"/>
          </p:nvPr>
        </p:nvSpPr>
        <p:spPr>
          <a:xfrm>
            <a:off x="765175" y="2070846"/>
            <a:ext cx="7612064" cy="4666838"/>
          </a:xfrm>
        </p:spPr>
        <p:txBody>
          <a:bodyPr>
            <a:normAutofit/>
          </a:bodyPr>
          <a:lstStyle/>
          <a:p>
            <a:pPr>
              <a:lnSpc>
                <a:spcPct val="120000"/>
              </a:lnSpc>
            </a:pPr>
            <a:r>
              <a:rPr lang="en-US" dirty="0" smtClean="0"/>
              <a:t>The flooding wasn’t all bad.</a:t>
            </a:r>
            <a:br>
              <a:rPr lang="en-US" dirty="0" smtClean="0"/>
            </a:br>
            <a:r>
              <a:rPr lang="en-US" i="1" dirty="0" smtClean="0"/>
              <a:t>In what way could it be a good thing?</a:t>
            </a:r>
          </a:p>
          <a:p>
            <a:pPr>
              <a:lnSpc>
                <a:spcPct val="120000"/>
              </a:lnSpc>
            </a:pPr>
            <a:r>
              <a:rPr lang="en-US" dirty="0" smtClean="0"/>
              <a:t>Well, the annual flooding would bring deposits of fertile soil from the interior of Africa to the Nile Valley.</a:t>
            </a:r>
          </a:p>
          <a:p>
            <a:pPr>
              <a:lnSpc>
                <a:spcPct val="120000"/>
              </a:lnSpc>
            </a:pPr>
            <a:r>
              <a:rPr lang="en-US" dirty="0" smtClean="0"/>
              <a:t>It gave us geometry. </a:t>
            </a:r>
          </a:p>
          <a:p>
            <a:pPr>
              <a:lnSpc>
                <a:spcPct val="120000"/>
              </a:lnSpc>
            </a:pPr>
            <a:r>
              <a:rPr lang="en-US" dirty="0" smtClean="0"/>
              <a:t>It gave us a calendar.</a:t>
            </a:r>
          </a:p>
          <a:p>
            <a:pPr>
              <a:lnSpc>
                <a:spcPct val="120000"/>
              </a:lnSpc>
            </a:pPr>
            <a:r>
              <a:rPr lang="en-US" dirty="0" smtClean="0"/>
              <a:t>It gave us easy transportation of heavy materials.</a:t>
            </a:r>
          </a:p>
        </p:txBody>
      </p:sp>
    </p:spTree>
    <p:extLst>
      <p:ext uri="{BB962C8B-B14F-4D97-AF65-F5344CB8AC3E}">
        <p14:creationId xmlns:p14="http://schemas.microsoft.com/office/powerpoint/2010/main" val="994220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Fertile Deposits</a:t>
            </a:r>
            <a:endParaRPr lang="en-US" dirty="0"/>
          </a:p>
        </p:txBody>
      </p:sp>
      <p:sp>
        <p:nvSpPr>
          <p:cNvPr id="3" name="Content Placeholder 2"/>
          <p:cNvSpPr>
            <a:spLocks noGrp="1"/>
          </p:cNvSpPr>
          <p:nvPr>
            <p:ph idx="1"/>
          </p:nvPr>
        </p:nvSpPr>
        <p:spPr>
          <a:xfrm>
            <a:off x="765175" y="2070846"/>
            <a:ext cx="7612064" cy="4680207"/>
          </a:xfrm>
        </p:spPr>
        <p:txBody>
          <a:bodyPr/>
          <a:lstStyle/>
          <a:p>
            <a:r>
              <a:rPr lang="en-US" dirty="0" smtClean="0"/>
              <a:t>The fertile soil deposits the flooding brought were crucial for agriculture.</a:t>
            </a:r>
          </a:p>
          <a:p>
            <a:r>
              <a:rPr lang="en-US" dirty="0" smtClean="0"/>
              <a:t>Agriculture was crucial for survival and population increase.</a:t>
            </a:r>
          </a:p>
          <a:p>
            <a:r>
              <a:rPr lang="en-US" dirty="0" smtClean="0"/>
              <a:t>The population increase was (and always is) one of the many reasons for the creation of a civilization.</a:t>
            </a:r>
          </a:p>
        </p:txBody>
      </p:sp>
    </p:spTree>
    <p:extLst>
      <p:ext uri="{BB962C8B-B14F-4D97-AF65-F5344CB8AC3E}">
        <p14:creationId xmlns:p14="http://schemas.microsoft.com/office/powerpoint/2010/main" val="2862438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a:t>
            </a:r>
            <a:endParaRPr lang="en-US" dirty="0"/>
          </a:p>
        </p:txBody>
      </p:sp>
      <p:sp>
        <p:nvSpPr>
          <p:cNvPr id="3" name="Content Placeholder 2"/>
          <p:cNvSpPr>
            <a:spLocks noGrp="1"/>
          </p:cNvSpPr>
          <p:nvPr>
            <p:ph idx="1"/>
          </p:nvPr>
        </p:nvSpPr>
        <p:spPr>
          <a:xfrm>
            <a:off x="765175" y="1535795"/>
            <a:ext cx="7612064" cy="4182035"/>
          </a:xfrm>
        </p:spPr>
        <p:txBody>
          <a:bodyPr/>
          <a:lstStyle/>
          <a:p>
            <a:r>
              <a:rPr lang="en-US" dirty="0" smtClean="0"/>
              <a:t>So the flooding would often destroy property boundaries.</a:t>
            </a:r>
          </a:p>
          <a:p>
            <a:r>
              <a:rPr lang="en-US" dirty="0" smtClean="0"/>
              <a:t>The Kemet would use ropes to measure out the proper amounts of land so the boundaries could be rebuilt.</a:t>
            </a:r>
            <a:endParaRPr lang="en-US" dirty="0"/>
          </a:p>
        </p:txBody>
      </p:sp>
      <p:pic>
        <p:nvPicPr>
          <p:cNvPr id="4" name="Picture 3"/>
          <p:cNvPicPr>
            <a:picLocks noChangeAspect="1"/>
          </p:cNvPicPr>
          <p:nvPr/>
        </p:nvPicPr>
        <p:blipFill>
          <a:blip r:embed="rId3"/>
          <a:stretch>
            <a:fillRect/>
          </a:stretch>
        </p:blipFill>
        <p:spPr>
          <a:xfrm>
            <a:off x="0" y="3716421"/>
            <a:ext cx="3332298" cy="3141579"/>
          </a:xfrm>
          <a:prstGeom prst="rect">
            <a:avLst/>
          </a:prstGeom>
        </p:spPr>
      </p:pic>
      <p:pic>
        <p:nvPicPr>
          <p:cNvPr id="5" name="Picture 4"/>
          <p:cNvPicPr>
            <a:picLocks noChangeAspect="1"/>
          </p:cNvPicPr>
          <p:nvPr/>
        </p:nvPicPr>
        <p:blipFill>
          <a:blip r:embed="rId4"/>
          <a:stretch>
            <a:fillRect/>
          </a:stretch>
        </p:blipFill>
        <p:spPr>
          <a:xfrm>
            <a:off x="3332299" y="3368842"/>
            <a:ext cx="5811702" cy="3489159"/>
          </a:xfrm>
          <a:prstGeom prst="rect">
            <a:avLst/>
          </a:prstGeom>
        </p:spPr>
      </p:pic>
    </p:spTree>
    <p:extLst>
      <p:ext uri="{BB962C8B-B14F-4D97-AF65-F5344CB8AC3E}">
        <p14:creationId xmlns:p14="http://schemas.microsoft.com/office/powerpoint/2010/main" val="1389092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Calendar</a:t>
            </a:r>
            <a:endParaRPr lang="en-US" dirty="0"/>
          </a:p>
        </p:txBody>
      </p:sp>
      <p:sp>
        <p:nvSpPr>
          <p:cNvPr id="3" name="Content Placeholder 2"/>
          <p:cNvSpPr>
            <a:spLocks noGrp="1"/>
          </p:cNvSpPr>
          <p:nvPr>
            <p:ph idx="1"/>
          </p:nvPr>
        </p:nvSpPr>
        <p:spPr/>
        <p:txBody>
          <a:bodyPr/>
          <a:lstStyle/>
          <a:p>
            <a:r>
              <a:rPr lang="en-US" dirty="0" smtClean="0"/>
              <a:t>The people of Kemet coordinated the rising of Sirius, the brightest star in the heavens, with the </a:t>
            </a:r>
            <a:r>
              <a:rPr lang="en-US" b="1" dirty="0" smtClean="0"/>
              <a:t>inundation</a:t>
            </a:r>
            <a:r>
              <a:rPr lang="en-US" dirty="0" smtClean="0"/>
              <a:t>.</a:t>
            </a:r>
          </a:p>
          <a:p>
            <a:r>
              <a:rPr lang="en-US" dirty="0" smtClean="0"/>
              <a:t>What do you think inundation means?</a:t>
            </a:r>
          </a:p>
          <a:p>
            <a:r>
              <a:rPr lang="en-US" dirty="0" smtClean="0"/>
              <a:t>Inundation is another word for the annual flooding of the Nile.</a:t>
            </a:r>
          </a:p>
          <a:p>
            <a:r>
              <a:rPr lang="en-US" dirty="0" smtClean="0"/>
              <a:t>From these two data points, they created the world’s first calendar.</a:t>
            </a:r>
            <a:endParaRPr lang="en-US" dirty="0"/>
          </a:p>
        </p:txBody>
      </p:sp>
    </p:spTree>
    <p:extLst>
      <p:ext uri="{BB962C8B-B14F-4D97-AF65-F5344CB8AC3E}">
        <p14:creationId xmlns:p14="http://schemas.microsoft.com/office/powerpoint/2010/main" val="2966025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“Civilization”</a:t>
            </a:r>
            <a:endParaRPr lang="en-US" dirty="0"/>
          </a:p>
        </p:txBody>
      </p:sp>
      <p:sp>
        <p:nvSpPr>
          <p:cNvPr id="3" name="Content Placeholder 2"/>
          <p:cNvSpPr>
            <a:spLocks noGrp="1"/>
          </p:cNvSpPr>
          <p:nvPr>
            <p:ph idx="1"/>
          </p:nvPr>
        </p:nvSpPr>
        <p:spPr>
          <a:xfrm>
            <a:off x="765175" y="2070846"/>
            <a:ext cx="7612064" cy="4559891"/>
          </a:xfrm>
        </p:spPr>
        <p:txBody>
          <a:bodyPr>
            <a:normAutofit lnSpcReduction="10000"/>
          </a:bodyPr>
          <a:lstStyle/>
          <a:p>
            <a:r>
              <a:rPr lang="en-US" dirty="0" smtClean="0"/>
              <a:t>Different sources have different definitions of “civilization”, so depending on what website you click on, you may come across different answers for “What was the first civilization?”.</a:t>
            </a:r>
          </a:p>
          <a:p>
            <a:r>
              <a:rPr lang="en-US" dirty="0" smtClean="0"/>
              <a:t>Various answers include: Mesopotamia (a very common answer), Nubia (also a very common answer), and other various ancient civilizations.</a:t>
            </a:r>
          </a:p>
          <a:p>
            <a:r>
              <a:rPr lang="en-US" dirty="0" smtClean="0"/>
              <a:t>For this class, we define </a:t>
            </a:r>
            <a:r>
              <a:rPr lang="en-US" b="1" dirty="0" smtClean="0"/>
              <a:t>civilization </a:t>
            </a:r>
            <a:r>
              <a:rPr lang="en-US" dirty="0" smtClean="0"/>
              <a:t>as: an advanced level of development in society that is marked by a complex social and political organization, and material, scientific, and artistic progress</a:t>
            </a:r>
            <a:endParaRPr lang="en-US" dirty="0"/>
          </a:p>
        </p:txBody>
      </p:sp>
    </p:spTree>
    <p:extLst>
      <p:ext uri="{BB962C8B-B14F-4D97-AF65-F5344CB8AC3E}">
        <p14:creationId xmlns:p14="http://schemas.microsoft.com/office/powerpoint/2010/main" val="47012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Transport</a:t>
            </a:r>
            <a:endParaRPr lang="en-US" dirty="0"/>
          </a:p>
        </p:txBody>
      </p:sp>
      <p:sp>
        <p:nvSpPr>
          <p:cNvPr id="3" name="Content Placeholder 2"/>
          <p:cNvSpPr>
            <a:spLocks noGrp="1"/>
          </p:cNvSpPr>
          <p:nvPr>
            <p:ph idx="1"/>
          </p:nvPr>
        </p:nvSpPr>
        <p:spPr/>
        <p:txBody>
          <a:bodyPr/>
          <a:lstStyle/>
          <a:p>
            <a:pPr>
              <a:lnSpc>
                <a:spcPct val="120000"/>
              </a:lnSpc>
            </a:pPr>
            <a:r>
              <a:rPr lang="en-US" dirty="0" smtClean="0"/>
              <a:t>During the floods, the Nile was an important means of transportation for moving heavy building materials downstream.</a:t>
            </a:r>
          </a:p>
          <a:p>
            <a:pPr>
              <a:lnSpc>
                <a:spcPct val="120000"/>
              </a:lnSpc>
            </a:pPr>
            <a:r>
              <a:rPr lang="en-US" dirty="0" smtClean="0"/>
              <a:t>The people of Kemet used it to transport timber and large stones for shipbuilding and massive building projects.</a:t>
            </a:r>
            <a:endParaRPr lang="en-US" dirty="0"/>
          </a:p>
        </p:txBody>
      </p:sp>
    </p:spTree>
    <p:extLst>
      <p:ext uri="{BB962C8B-B14F-4D97-AF65-F5344CB8AC3E}">
        <p14:creationId xmlns:p14="http://schemas.microsoft.com/office/powerpoint/2010/main" val="398024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Work and Dedication</a:t>
            </a:r>
            <a:endParaRPr lang="en-US" dirty="0"/>
          </a:p>
        </p:txBody>
      </p:sp>
      <p:sp>
        <p:nvSpPr>
          <p:cNvPr id="3" name="Content Placeholder 2"/>
          <p:cNvSpPr>
            <a:spLocks noGrp="1"/>
          </p:cNvSpPr>
          <p:nvPr>
            <p:ph idx="1"/>
          </p:nvPr>
        </p:nvSpPr>
        <p:spPr>
          <a:xfrm>
            <a:off x="765175" y="2070846"/>
            <a:ext cx="7612064" cy="4787154"/>
          </a:xfrm>
        </p:spPr>
        <p:txBody>
          <a:bodyPr>
            <a:normAutofit/>
          </a:bodyPr>
          <a:lstStyle/>
          <a:p>
            <a:r>
              <a:rPr lang="en-US" dirty="0" smtClean="0"/>
              <a:t>It rarely rained in Kemet. The sun was a constant reminder of stability and regularity.</a:t>
            </a:r>
          </a:p>
          <a:p>
            <a:r>
              <a:rPr lang="en-US" dirty="0" smtClean="0"/>
              <a:t>They followed the sun’s example</a:t>
            </a:r>
            <a:r>
              <a:rPr lang="en-US" dirty="0"/>
              <a:t>;</a:t>
            </a:r>
            <a:r>
              <a:rPr lang="en-US" dirty="0" smtClean="0"/>
              <a:t> the </a:t>
            </a:r>
            <a:r>
              <a:rPr lang="en-US" dirty="0"/>
              <a:t>people used their time productively in agriculture and </a:t>
            </a:r>
            <a:r>
              <a:rPr lang="en-US" dirty="0" smtClean="0"/>
              <a:t>building. </a:t>
            </a:r>
          </a:p>
          <a:p>
            <a:r>
              <a:rPr lang="en-US" dirty="0" smtClean="0"/>
              <a:t>Even during the flooding, they just moved to higher ground and continued to work.</a:t>
            </a:r>
          </a:p>
          <a:p>
            <a:r>
              <a:rPr lang="en-US" dirty="0" smtClean="0"/>
              <a:t>Some historians have suggested that this stability was a sort of stagnation which may have slowed their progress. </a:t>
            </a:r>
            <a:r>
              <a:rPr lang="en-US" i="1" dirty="0" smtClean="0"/>
              <a:t>What do you think? Do you agree/disagree? Explain your reasoning.</a:t>
            </a:r>
            <a:endParaRPr lang="en-US" dirty="0"/>
          </a:p>
        </p:txBody>
      </p:sp>
    </p:spTree>
    <p:extLst>
      <p:ext uri="{BB962C8B-B14F-4D97-AF65-F5344CB8AC3E}">
        <p14:creationId xmlns:p14="http://schemas.microsoft.com/office/powerpoint/2010/main" val="1995317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623" y="1093720"/>
            <a:ext cx="8465554" cy="646331"/>
          </a:xfrm>
          <a:prstGeom prst="rect">
            <a:avLst/>
          </a:prstGeom>
          <a:noFill/>
        </p:spPr>
        <p:txBody>
          <a:bodyPr wrap="none" rtlCol="0" anchor="ctr">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 important part of civilization was</a:t>
            </a:r>
            <a:r>
              <a:rPr lang="is-I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1710187" y="3340742"/>
            <a:ext cx="5723630" cy="923330"/>
          </a:xfrm>
          <a:prstGeom prst="rect">
            <a:avLst/>
          </a:prstGeom>
          <a:noFill/>
        </p:spPr>
        <p:txBody>
          <a:bodyPr wrap="none" lIns="91440" tIns="45720" rIns="91440" bIns="45720">
            <a:prstTxWarp prst="textArchUp">
              <a:avLst/>
            </a:prstTxWarp>
            <a:spAutoFit/>
          </a:bodyPr>
          <a:lstStyle/>
          <a:p>
            <a:pPr algn="ctr"/>
            <a:r>
              <a:rPr lang="en-US" sz="5400" b="1" cap="none" spc="0" dirty="0" smtClean="0">
                <a:ln w="12700">
                  <a:solidFill>
                    <a:schemeClr val="tx2">
                      <a:satMod val="155000"/>
                    </a:schemeClr>
                  </a:solidFill>
                  <a:prstDash val="solid"/>
                </a:ln>
                <a:gradFill flip="none" rotWithShape="1">
                  <a:gsLst>
                    <a:gs pos="0">
                      <a:schemeClr val="bg2">
                        <a:tint val="85000"/>
                        <a:satMod val="155000"/>
                      </a:schemeClr>
                    </a:gs>
                    <a:gs pos="100000">
                      <a:srgbClr val="000000"/>
                    </a:gs>
                    <a:gs pos="71000">
                      <a:srgbClr val="FF0000"/>
                    </a:gs>
                    <a:gs pos="1000">
                      <a:srgbClr val="FFFF00"/>
                    </a:gs>
                    <a:gs pos="33000">
                      <a:srgbClr val="FF6600"/>
                    </a:gs>
                  </a:gsLst>
                  <a:path path="circle">
                    <a:fillToRect l="50000" t="50000" r="50000" b="50000"/>
                  </a:path>
                  <a:tileRect/>
                </a:gradFill>
                <a:effectLst>
                  <a:outerShdw blurRad="41275" dist="20320" dir="1800000" algn="tl" rotWithShape="0">
                    <a:srgbClr val="000000">
                      <a:alpha val="40000"/>
                    </a:srgbClr>
                  </a:outerShdw>
                </a:effectLst>
              </a:rPr>
              <a:t>GOVERNMENT!</a:t>
            </a:r>
            <a:endParaRPr lang="en-US" sz="5400" b="1" cap="none" spc="0" dirty="0">
              <a:ln w="12700">
                <a:solidFill>
                  <a:schemeClr val="tx2">
                    <a:satMod val="155000"/>
                  </a:schemeClr>
                </a:solidFill>
                <a:prstDash val="solid"/>
              </a:ln>
              <a:gradFill flip="none" rotWithShape="1">
                <a:gsLst>
                  <a:gs pos="0">
                    <a:schemeClr val="bg2">
                      <a:tint val="85000"/>
                      <a:satMod val="155000"/>
                    </a:schemeClr>
                  </a:gs>
                  <a:gs pos="100000">
                    <a:srgbClr val="000000"/>
                  </a:gs>
                  <a:gs pos="71000">
                    <a:srgbClr val="FF0000"/>
                  </a:gs>
                  <a:gs pos="1000">
                    <a:srgbClr val="FFFF00"/>
                  </a:gs>
                  <a:gs pos="33000">
                    <a:srgbClr val="FF6600"/>
                  </a:gs>
                </a:gsLst>
                <a:path path="circle">
                  <a:fillToRect l="50000" t="50000" r="50000" b="50000"/>
                </a:path>
                <a:tileRect/>
              </a:gradFill>
              <a:effectLst>
                <a:outerShdw blurRad="41275" dist="20320" dir="1800000" algn="tl" rotWithShape="0">
                  <a:srgbClr val="000000">
                    <a:alpha val="40000"/>
                  </a:srgbClr>
                </a:outerShdw>
              </a:effectLst>
            </a:endParaRPr>
          </a:p>
        </p:txBody>
      </p:sp>
      <p:sp>
        <p:nvSpPr>
          <p:cNvPr id="6" name="Rectangle 5"/>
          <p:cNvSpPr/>
          <p:nvPr/>
        </p:nvSpPr>
        <p:spPr>
          <a:xfrm>
            <a:off x="1710187" y="3802407"/>
            <a:ext cx="5723630" cy="923330"/>
          </a:xfrm>
          <a:prstGeom prst="rect">
            <a:avLst/>
          </a:prstGeom>
          <a:noFill/>
        </p:spPr>
        <p:txBody>
          <a:bodyPr wrap="none" lIns="91440" tIns="45720" rIns="91440" bIns="45720">
            <a:prstTxWarp prst="textArchDown">
              <a:avLst/>
            </a:prstTxWarp>
            <a:spAutoFit/>
          </a:bodyPr>
          <a:lstStyle/>
          <a:p>
            <a:pPr algn="ctr"/>
            <a:r>
              <a:rPr lang="en-US" sz="5400" b="1" cap="none" spc="0" dirty="0" smtClean="0">
                <a:ln w="12700">
                  <a:solidFill>
                    <a:schemeClr val="tx2">
                      <a:satMod val="155000"/>
                    </a:schemeClr>
                  </a:solidFill>
                  <a:prstDash val="solid"/>
                </a:ln>
                <a:gradFill flip="none" rotWithShape="1">
                  <a:gsLst>
                    <a:gs pos="0">
                      <a:schemeClr val="bg2">
                        <a:tint val="85000"/>
                        <a:satMod val="155000"/>
                      </a:schemeClr>
                    </a:gs>
                    <a:gs pos="100000">
                      <a:srgbClr val="000000"/>
                    </a:gs>
                    <a:gs pos="71000">
                      <a:srgbClr val="FF0000"/>
                    </a:gs>
                    <a:gs pos="1000">
                      <a:srgbClr val="FFFF00"/>
                    </a:gs>
                    <a:gs pos="33000">
                      <a:srgbClr val="FF6600"/>
                    </a:gs>
                  </a:gsLst>
                  <a:path path="circle">
                    <a:fillToRect l="50000" t="50000" r="50000" b="50000"/>
                  </a:path>
                  <a:tileRect/>
                </a:gradFill>
                <a:effectLst>
                  <a:outerShdw blurRad="41275" dist="20320" dir="1800000" algn="tl" rotWithShape="0">
                    <a:srgbClr val="000000">
                      <a:alpha val="40000"/>
                    </a:srgbClr>
                  </a:outerShdw>
                </a:effectLst>
              </a:rPr>
              <a:t>GOVERNMENT!</a:t>
            </a:r>
            <a:endParaRPr lang="en-US" sz="5400" b="1" cap="none" spc="0" dirty="0">
              <a:ln w="12700">
                <a:solidFill>
                  <a:schemeClr val="tx2">
                    <a:satMod val="155000"/>
                  </a:schemeClr>
                </a:solidFill>
                <a:prstDash val="solid"/>
              </a:ln>
              <a:gradFill flip="none" rotWithShape="1">
                <a:gsLst>
                  <a:gs pos="0">
                    <a:schemeClr val="bg2">
                      <a:tint val="85000"/>
                      <a:satMod val="155000"/>
                    </a:schemeClr>
                  </a:gs>
                  <a:gs pos="100000">
                    <a:srgbClr val="000000"/>
                  </a:gs>
                  <a:gs pos="71000">
                    <a:srgbClr val="FF0000"/>
                  </a:gs>
                  <a:gs pos="1000">
                    <a:srgbClr val="FFFF00"/>
                  </a:gs>
                  <a:gs pos="33000">
                    <a:srgbClr val="FF6600"/>
                  </a:gs>
                </a:gsLst>
                <a:path path="circle">
                  <a:fillToRect l="50000" t="50000" r="50000" b="50000"/>
                </a:path>
                <a:tileRect/>
              </a:gra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99780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Kemet Government</a:t>
            </a:r>
            <a:endParaRPr lang="en-US" dirty="0"/>
          </a:p>
        </p:txBody>
      </p:sp>
      <p:sp>
        <p:nvSpPr>
          <p:cNvPr id="3" name="Content Placeholder 2"/>
          <p:cNvSpPr>
            <a:spLocks noGrp="1"/>
          </p:cNvSpPr>
          <p:nvPr>
            <p:ph idx="1"/>
          </p:nvPr>
        </p:nvSpPr>
        <p:spPr/>
        <p:txBody>
          <a:bodyPr>
            <a:normAutofit lnSpcReduction="10000"/>
          </a:bodyPr>
          <a:lstStyle/>
          <a:p>
            <a:r>
              <a:rPr lang="en-US" dirty="0" smtClean="0"/>
              <a:t>Kemet developed into a unique civilization with a centralized government.</a:t>
            </a:r>
          </a:p>
          <a:p>
            <a:r>
              <a:rPr lang="en-US" dirty="0" smtClean="0"/>
              <a:t>This government united 42 different cities, called </a:t>
            </a:r>
            <a:r>
              <a:rPr lang="en-US" b="1" dirty="0" smtClean="0"/>
              <a:t>Nomes</a:t>
            </a:r>
            <a:r>
              <a:rPr lang="en-US" dirty="0" smtClean="0"/>
              <a:t>, along the Nile.</a:t>
            </a:r>
          </a:p>
          <a:p>
            <a:r>
              <a:rPr lang="en-US" dirty="0" smtClean="0"/>
              <a:t>This union was all thanks to a guy named </a:t>
            </a:r>
            <a:r>
              <a:rPr lang="en-US" b="1" dirty="0" smtClean="0"/>
              <a:t>Menes</a:t>
            </a:r>
            <a:r>
              <a:rPr lang="en-US" dirty="0" smtClean="0"/>
              <a:t>.</a:t>
            </a:r>
            <a:br>
              <a:rPr lang="en-US" dirty="0" smtClean="0"/>
            </a:br>
            <a:r>
              <a:rPr lang="en-US" dirty="0" smtClean="0"/>
              <a:t>(He is sometimes called Narmer)</a:t>
            </a:r>
          </a:p>
          <a:p>
            <a:r>
              <a:rPr lang="en-US" dirty="0" smtClean="0"/>
              <a:t>He was the king of the 1</a:t>
            </a:r>
            <a:r>
              <a:rPr lang="en-US" baseline="30000" dirty="0" smtClean="0"/>
              <a:t>st</a:t>
            </a:r>
            <a:r>
              <a:rPr lang="en-US" dirty="0" smtClean="0"/>
              <a:t> </a:t>
            </a:r>
            <a:r>
              <a:rPr lang="en-US" b="1" dirty="0" smtClean="0"/>
              <a:t>Dynasty</a:t>
            </a:r>
            <a:r>
              <a:rPr lang="en-US" dirty="0" smtClean="0"/>
              <a:t>, and he united the various groups of Upper Kemet to the south with the groups of Lower Kemet to the north into one nation.</a:t>
            </a:r>
            <a:endParaRPr lang="en-US" b="1" dirty="0"/>
          </a:p>
        </p:txBody>
      </p:sp>
    </p:spTree>
    <p:extLst>
      <p:ext uri="{BB962C8B-B14F-4D97-AF65-F5344CB8AC3E}">
        <p14:creationId xmlns:p14="http://schemas.microsoft.com/office/powerpoint/2010/main" val="438770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Check!</a:t>
            </a:r>
            <a:endParaRPr lang="en-US" dirty="0"/>
          </a:p>
        </p:txBody>
      </p:sp>
      <p:sp>
        <p:nvSpPr>
          <p:cNvPr id="3" name="Content Placeholder 2"/>
          <p:cNvSpPr>
            <a:spLocks noGrp="1"/>
          </p:cNvSpPr>
          <p:nvPr>
            <p:ph idx="1"/>
          </p:nvPr>
        </p:nvSpPr>
        <p:spPr/>
        <p:txBody>
          <a:bodyPr anchor="ctr"/>
          <a:lstStyle/>
          <a:p>
            <a:pPr marL="0" indent="0" algn="ctr">
              <a:buNone/>
            </a:pPr>
            <a:r>
              <a:rPr lang="en-US" sz="3200" dirty="0" smtClean="0"/>
              <a:t>What is a </a:t>
            </a:r>
            <a:r>
              <a:rPr lang="en-US" sz="3200" i="1" dirty="0" smtClean="0"/>
              <a:t>Dynasty</a:t>
            </a:r>
            <a:r>
              <a:rPr lang="en-US" sz="3200" dirty="0" smtClean="0"/>
              <a:t>?</a:t>
            </a:r>
            <a:endParaRPr lang="en-US" sz="3200" dirty="0"/>
          </a:p>
          <a:p>
            <a:pPr marL="0" indent="0" algn="ctr">
              <a:buNone/>
            </a:pPr>
            <a:r>
              <a:rPr lang="en-US" dirty="0" smtClean="0"/>
              <a:t>A Dynasty is a family of kings and queens which rules for a long period of time.</a:t>
            </a:r>
          </a:p>
          <a:p>
            <a:pPr marL="0" indent="0" algn="ctr">
              <a:buNone/>
            </a:pPr>
            <a:endParaRPr lang="en-US" dirty="0" smtClean="0"/>
          </a:p>
        </p:txBody>
      </p:sp>
    </p:spTree>
    <p:extLst>
      <p:ext uri="{BB962C8B-B14F-4D97-AF65-F5344CB8AC3E}">
        <p14:creationId xmlns:p14="http://schemas.microsoft.com/office/powerpoint/2010/main" val="248219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Menes’ Accomplishment</a:t>
            </a:r>
            <a:endParaRPr lang="en-US" dirty="0"/>
          </a:p>
        </p:txBody>
      </p:sp>
      <p:sp>
        <p:nvSpPr>
          <p:cNvPr id="3" name="Content Placeholder 2"/>
          <p:cNvSpPr>
            <a:spLocks noGrp="1"/>
          </p:cNvSpPr>
          <p:nvPr>
            <p:ph idx="1"/>
          </p:nvPr>
        </p:nvSpPr>
        <p:spPr/>
        <p:txBody>
          <a:bodyPr/>
          <a:lstStyle/>
          <a:p>
            <a:r>
              <a:rPr lang="en-US" dirty="0" smtClean="0"/>
              <a:t>Before Menes united the groups, there were just groupings of clans along the river.</a:t>
            </a:r>
          </a:p>
          <a:p>
            <a:r>
              <a:rPr lang="en-US" dirty="0" smtClean="0"/>
              <a:t>His unification in 3200 BC marked the first time in recorded history that a ruler brought together so many different groups into a single nation.</a:t>
            </a:r>
          </a:p>
          <a:p>
            <a:r>
              <a:rPr lang="en-US" dirty="0" smtClean="0"/>
              <a:t>This accomplishment earned him the title “Father of the Nation”.</a:t>
            </a:r>
            <a:endParaRPr lang="en-US" dirty="0"/>
          </a:p>
        </p:txBody>
      </p:sp>
    </p:spTree>
    <p:extLst>
      <p:ext uri="{BB962C8B-B14F-4D97-AF65-F5344CB8AC3E}">
        <p14:creationId xmlns:p14="http://schemas.microsoft.com/office/powerpoint/2010/main" val="2728738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Imhotep</a:t>
            </a:r>
            <a:endParaRPr lang="en-US" dirty="0"/>
          </a:p>
        </p:txBody>
      </p:sp>
      <p:sp>
        <p:nvSpPr>
          <p:cNvPr id="3" name="Content Placeholder 2"/>
          <p:cNvSpPr>
            <a:spLocks noGrp="1"/>
          </p:cNvSpPr>
          <p:nvPr>
            <p:ph idx="1"/>
          </p:nvPr>
        </p:nvSpPr>
        <p:spPr>
          <a:xfrm>
            <a:off x="106947" y="1778000"/>
            <a:ext cx="8876632" cy="4959684"/>
          </a:xfrm>
        </p:spPr>
        <p:txBody>
          <a:bodyPr/>
          <a:lstStyle/>
          <a:p>
            <a:r>
              <a:rPr lang="en-US" dirty="0" smtClean="0"/>
              <a:t>He was a prime minister during the 3</a:t>
            </a:r>
            <a:r>
              <a:rPr lang="en-US" baseline="30000" dirty="0" smtClean="0"/>
              <a:t>rd</a:t>
            </a:r>
            <a:r>
              <a:rPr lang="en-US" dirty="0" smtClean="0"/>
              <a:t> Dynasty, and he was somewhat of a celebrity.</a:t>
            </a:r>
          </a:p>
          <a:p>
            <a:r>
              <a:rPr lang="en-US" dirty="0" smtClean="0"/>
              <a:t>You see, he is the first personality in recorded history about whom so much is known!</a:t>
            </a:r>
          </a:p>
          <a:p>
            <a:r>
              <a:rPr lang="en-US" dirty="0" smtClean="0"/>
              <a:t>There are written records about many aspects of his life, including his career, his parents, and even what he believed and thought on certain issues.</a:t>
            </a:r>
          </a:p>
          <a:p>
            <a:r>
              <a:rPr lang="en-US" dirty="0" smtClean="0"/>
              <a:t>He lived about 2700BC. In addition to his job as prime minister, he was an architect, a physician, a philosopher, a scribe, and a  historian.</a:t>
            </a:r>
            <a:endParaRPr lang="en-US" dirty="0"/>
          </a:p>
        </p:txBody>
      </p:sp>
    </p:spTree>
    <p:extLst>
      <p:ext uri="{BB962C8B-B14F-4D97-AF65-F5344CB8AC3E}">
        <p14:creationId xmlns:p14="http://schemas.microsoft.com/office/powerpoint/2010/main" val="2269645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0500" y="145716"/>
            <a:ext cx="6210300" cy="4775200"/>
          </a:xfrm>
          <a:prstGeom prst="rect">
            <a:avLst/>
          </a:prstGeom>
        </p:spPr>
      </p:pic>
      <p:sp>
        <p:nvSpPr>
          <p:cNvPr id="5" name="TextBox 4"/>
          <p:cNvSpPr txBox="1"/>
          <p:nvPr/>
        </p:nvSpPr>
        <p:spPr>
          <a:xfrm>
            <a:off x="0" y="4920916"/>
            <a:ext cx="9144000" cy="1754327"/>
          </a:xfrm>
          <a:prstGeom prst="rect">
            <a:avLst/>
          </a:prstGeom>
          <a:noFill/>
        </p:spPr>
        <p:txBody>
          <a:bodyPr wrap="square" rtlCol="0">
            <a:spAutoFit/>
          </a:bodyPr>
          <a:lstStyle/>
          <a:p>
            <a:r>
              <a:rPr lang="en-US" dirty="0" smtClean="0">
                <a:solidFill>
                  <a:schemeClr val="bg1"/>
                </a:solidFill>
              </a:rPr>
              <a:t>Imhotep was so great that later generations worshipped him as a god.</a:t>
            </a:r>
          </a:p>
          <a:p>
            <a:endParaRPr lang="en-US" dirty="0">
              <a:solidFill>
                <a:schemeClr val="bg1"/>
              </a:solidFill>
            </a:endParaRPr>
          </a:p>
          <a:p>
            <a:r>
              <a:rPr lang="en-US" dirty="0" smtClean="0">
                <a:solidFill>
                  <a:schemeClr val="bg1"/>
                </a:solidFill>
              </a:rPr>
              <a:t>His name comes from the ancient Kemetic language: </a:t>
            </a:r>
            <a:r>
              <a:rPr lang="en-US" dirty="0" err="1" smtClean="0">
                <a:solidFill>
                  <a:schemeClr val="bg1"/>
                </a:solidFill>
              </a:rPr>
              <a:t>Medu</a:t>
            </a:r>
            <a:r>
              <a:rPr lang="en-US" dirty="0" smtClean="0">
                <a:solidFill>
                  <a:schemeClr val="bg1"/>
                </a:solidFill>
              </a:rPr>
              <a:t> </a:t>
            </a:r>
            <a:r>
              <a:rPr lang="en-US" dirty="0" err="1" smtClean="0">
                <a:solidFill>
                  <a:schemeClr val="bg1"/>
                </a:solidFill>
              </a:rPr>
              <a:t>Neter</a:t>
            </a:r>
            <a:r>
              <a:rPr lang="en-US" dirty="0" smtClean="0">
                <a:solidFill>
                  <a:schemeClr val="bg1"/>
                </a:solidFill>
              </a:rPr>
              <a:t> (MEH-doo NAY-</a:t>
            </a:r>
            <a:r>
              <a:rPr lang="en-US" dirty="0" err="1" smtClean="0">
                <a:solidFill>
                  <a:schemeClr val="bg1"/>
                </a:solidFill>
              </a:rPr>
              <a:t>tur</a:t>
            </a:r>
            <a:r>
              <a:rPr lang="en-US" dirty="0" smtClean="0">
                <a:solidFill>
                  <a:schemeClr val="bg1"/>
                </a:solidFill>
              </a:rPr>
              <a:t>).</a:t>
            </a:r>
          </a:p>
          <a:p>
            <a:endParaRPr lang="en-US" dirty="0" smtClean="0">
              <a:solidFill>
                <a:schemeClr val="bg1"/>
              </a:solidFill>
            </a:endParaRPr>
          </a:p>
          <a:p>
            <a:r>
              <a:rPr lang="en-US" dirty="0" smtClean="0">
                <a:solidFill>
                  <a:schemeClr val="bg1"/>
                </a:solidFill>
              </a:rPr>
              <a:t>The root word </a:t>
            </a:r>
            <a:r>
              <a:rPr lang="en-US" i="1" dirty="0" err="1" smtClean="0">
                <a:solidFill>
                  <a:schemeClr val="bg1"/>
                </a:solidFill>
              </a:rPr>
              <a:t>hotep</a:t>
            </a:r>
            <a:r>
              <a:rPr lang="en-US" dirty="0" smtClean="0">
                <a:solidFill>
                  <a:schemeClr val="bg1"/>
                </a:solidFill>
              </a:rPr>
              <a:t> means “peace”, thus his name means “he who comes in peace”.</a:t>
            </a:r>
            <a:endParaRPr lang="en-US" dirty="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347049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Major Periods</a:t>
            </a:r>
            <a:endParaRPr lang="en-US" dirty="0"/>
          </a:p>
        </p:txBody>
      </p:sp>
      <p:sp>
        <p:nvSpPr>
          <p:cNvPr id="3" name="Text Placeholder 2"/>
          <p:cNvSpPr>
            <a:spLocks noGrp="1"/>
          </p:cNvSpPr>
          <p:nvPr>
            <p:ph type="body" idx="1"/>
          </p:nvPr>
        </p:nvSpPr>
        <p:spPr/>
        <p:txBody>
          <a:bodyPr anchor="t"/>
          <a:lstStyle/>
          <a:p>
            <a:r>
              <a:rPr lang="en-US" sz="3200" dirty="0" smtClean="0"/>
              <a:t>Of Kemet History</a:t>
            </a:r>
            <a:endParaRPr lang="en-US" sz="3200" dirty="0"/>
          </a:p>
        </p:txBody>
      </p:sp>
    </p:spTree>
    <p:extLst>
      <p:ext uri="{BB962C8B-B14F-4D97-AF65-F5344CB8AC3E}">
        <p14:creationId xmlns:p14="http://schemas.microsoft.com/office/powerpoint/2010/main" val="2651078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Four Periods</a:t>
            </a:r>
            <a:endParaRPr lang="en-US" dirty="0"/>
          </a:p>
        </p:txBody>
      </p:sp>
      <p:sp>
        <p:nvSpPr>
          <p:cNvPr id="5" name="Content Placeholder 4"/>
          <p:cNvSpPr>
            <a:spLocks noGrp="1"/>
          </p:cNvSpPr>
          <p:nvPr>
            <p:ph idx="1"/>
          </p:nvPr>
        </p:nvSpPr>
        <p:spPr/>
        <p:txBody>
          <a:bodyPr/>
          <a:lstStyle/>
          <a:p>
            <a:r>
              <a:rPr lang="en-US" dirty="0" smtClean="0"/>
              <a:t>So Kemetic history is usually divided into four major periods which roughly correspond to periods of stability separated by four periods of disorganization and internal warfare.</a:t>
            </a:r>
          </a:p>
          <a:p>
            <a:r>
              <a:rPr lang="en-US" dirty="0" smtClean="0"/>
              <a:t>These periods are:</a:t>
            </a:r>
          </a:p>
          <a:p>
            <a:pPr lvl="1"/>
            <a:r>
              <a:rPr lang="en-US" dirty="0" smtClean="0"/>
              <a:t>The Thinite Period (3150 BC – 2700 BC)</a:t>
            </a:r>
          </a:p>
          <a:p>
            <a:pPr lvl="1"/>
            <a:r>
              <a:rPr lang="en-US" dirty="0" smtClean="0"/>
              <a:t>The Old Kingdom (2700 BC – 2190 BC)</a:t>
            </a:r>
          </a:p>
          <a:p>
            <a:pPr lvl="1"/>
            <a:r>
              <a:rPr lang="en-US" dirty="0" smtClean="0"/>
              <a:t>The Middle Kingdom (2000 BC – 1786 BC)</a:t>
            </a:r>
          </a:p>
          <a:p>
            <a:pPr lvl="1"/>
            <a:r>
              <a:rPr lang="en-US" dirty="0" smtClean="0"/>
              <a:t>The New Kingdom (1580 BC – 1069 BC)</a:t>
            </a:r>
            <a:endParaRPr lang="en-US" dirty="0"/>
          </a:p>
        </p:txBody>
      </p:sp>
    </p:spTree>
    <p:extLst>
      <p:ext uri="{BB962C8B-B14F-4D97-AF65-F5344CB8AC3E}">
        <p14:creationId xmlns:p14="http://schemas.microsoft.com/office/powerpoint/2010/main" val="1873372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English Please!</a:t>
            </a:r>
            <a:endParaRPr lang="en-US" dirty="0"/>
          </a:p>
        </p:txBody>
      </p:sp>
      <p:sp>
        <p:nvSpPr>
          <p:cNvPr id="3" name="Content Placeholder 2"/>
          <p:cNvSpPr>
            <a:spLocks noGrp="1"/>
          </p:cNvSpPr>
          <p:nvPr>
            <p:ph idx="1"/>
          </p:nvPr>
        </p:nvSpPr>
        <p:spPr>
          <a:xfrm>
            <a:off x="765175" y="2070846"/>
            <a:ext cx="7612064" cy="4787154"/>
          </a:xfrm>
        </p:spPr>
        <p:txBody>
          <a:bodyPr>
            <a:normAutofit/>
          </a:bodyPr>
          <a:lstStyle/>
          <a:p>
            <a:r>
              <a:rPr lang="en-US" dirty="0" smtClean="0"/>
              <a:t>In simple English, civilizations earn the title of “civilization” by having:</a:t>
            </a:r>
          </a:p>
          <a:p>
            <a:pPr lvl="4"/>
            <a:r>
              <a:rPr lang="en-US" sz="2400" dirty="0" smtClean="0"/>
              <a:t>Social Organization</a:t>
            </a:r>
          </a:p>
          <a:p>
            <a:pPr lvl="4"/>
            <a:r>
              <a:rPr lang="en-US" sz="2400" dirty="0" smtClean="0"/>
              <a:t>Political Organization</a:t>
            </a:r>
          </a:p>
          <a:p>
            <a:pPr lvl="4"/>
            <a:r>
              <a:rPr lang="en-US" sz="2400" dirty="0" smtClean="0"/>
              <a:t>Material Progress</a:t>
            </a:r>
          </a:p>
          <a:p>
            <a:pPr lvl="4"/>
            <a:r>
              <a:rPr lang="en-US" sz="2400" dirty="0" smtClean="0"/>
              <a:t>Scientific Progress</a:t>
            </a:r>
          </a:p>
          <a:p>
            <a:pPr lvl="4"/>
            <a:r>
              <a:rPr lang="en-US" sz="2400" dirty="0" smtClean="0"/>
              <a:t>Artistic Progress</a:t>
            </a:r>
          </a:p>
          <a:p>
            <a:pPr lvl="4"/>
            <a:endParaRPr lang="en-US" sz="2400" dirty="0"/>
          </a:p>
          <a:p>
            <a:r>
              <a:rPr lang="en-US" sz="3000" dirty="0" smtClean="0"/>
              <a:t>Can you give me an example of each?</a:t>
            </a:r>
            <a:endParaRPr lang="en-US" sz="3000" dirty="0"/>
          </a:p>
        </p:txBody>
      </p:sp>
    </p:spTree>
    <p:extLst>
      <p:ext uri="{BB962C8B-B14F-4D97-AF65-F5344CB8AC3E}">
        <p14:creationId xmlns:p14="http://schemas.microsoft.com/office/powerpoint/2010/main" val="976540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Thinite Period</a:t>
            </a:r>
            <a:br>
              <a:rPr lang="en-US" dirty="0" smtClean="0"/>
            </a:br>
            <a:r>
              <a:rPr lang="en-US" sz="4000" dirty="0" smtClean="0"/>
              <a:t>3150 BC – 2700 BC</a:t>
            </a:r>
            <a:endParaRPr lang="en-US" sz="4000" dirty="0"/>
          </a:p>
        </p:txBody>
      </p:sp>
      <p:sp>
        <p:nvSpPr>
          <p:cNvPr id="3" name="Content Placeholder 2"/>
          <p:cNvSpPr>
            <a:spLocks noGrp="1"/>
          </p:cNvSpPr>
          <p:nvPr>
            <p:ph idx="1"/>
          </p:nvPr>
        </p:nvSpPr>
        <p:spPr>
          <a:xfrm>
            <a:off x="765175" y="1804737"/>
            <a:ext cx="7612064" cy="5053263"/>
          </a:xfrm>
        </p:spPr>
        <p:txBody>
          <a:bodyPr/>
          <a:lstStyle/>
          <a:p>
            <a:r>
              <a:rPr lang="en-US" dirty="0" smtClean="0"/>
              <a:t>The Thinite Period was a period of major achievements in construction and exploration.</a:t>
            </a:r>
          </a:p>
          <a:p>
            <a:r>
              <a:rPr lang="en-US" dirty="0" smtClean="0"/>
              <a:t>Imhotep built the first pyramid for King Djoser.</a:t>
            </a:r>
            <a:br>
              <a:rPr lang="en-US" dirty="0" smtClean="0"/>
            </a:br>
            <a:r>
              <a:rPr lang="en-US" dirty="0" smtClean="0"/>
              <a:t>(JOS-</a:t>
            </a:r>
            <a:r>
              <a:rPr lang="en-US" dirty="0" err="1" smtClean="0"/>
              <a:t>sahr</a:t>
            </a:r>
            <a:r>
              <a:rPr lang="en-US" dirty="0" smtClean="0"/>
              <a:t>)</a:t>
            </a:r>
          </a:p>
          <a:p>
            <a:r>
              <a:rPr lang="en-US" dirty="0" smtClean="0"/>
              <a:t>It was called the Sakkara Step Pyramid because it was constructed to look like giant steps.</a:t>
            </a:r>
          </a:p>
          <a:p>
            <a:r>
              <a:rPr lang="en-US" dirty="0" smtClean="0"/>
              <a:t>Its complex contains the oldest masonry building in the world.</a:t>
            </a:r>
          </a:p>
          <a:p>
            <a:r>
              <a:rPr lang="en-US" dirty="0" smtClean="0"/>
              <a:t>The Great Pyramids of Giza were created in Imhotep’s example.</a:t>
            </a:r>
            <a:endParaRPr lang="en-US" dirty="0"/>
          </a:p>
        </p:txBody>
      </p:sp>
    </p:spTree>
    <p:extLst>
      <p:ext uri="{BB962C8B-B14F-4D97-AF65-F5344CB8AC3E}">
        <p14:creationId xmlns:p14="http://schemas.microsoft.com/office/powerpoint/2010/main" val="1276721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Kingdom</a:t>
            </a:r>
            <a:br>
              <a:rPr lang="en-US" dirty="0" smtClean="0"/>
            </a:br>
            <a:r>
              <a:rPr lang="en-US" sz="4000" dirty="0" smtClean="0"/>
              <a:t>2700 BC – 2190 BC</a:t>
            </a:r>
            <a:endParaRPr lang="en-US" sz="4000" dirty="0"/>
          </a:p>
        </p:txBody>
      </p:sp>
      <p:sp>
        <p:nvSpPr>
          <p:cNvPr id="3" name="Content Placeholder 2"/>
          <p:cNvSpPr>
            <a:spLocks noGrp="1"/>
          </p:cNvSpPr>
          <p:nvPr>
            <p:ph idx="1"/>
          </p:nvPr>
        </p:nvSpPr>
        <p:spPr>
          <a:xfrm>
            <a:off x="0" y="1751263"/>
            <a:ext cx="9144000" cy="5106737"/>
          </a:xfrm>
        </p:spPr>
        <p:txBody>
          <a:bodyPr/>
          <a:lstStyle/>
          <a:p>
            <a:r>
              <a:rPr lang="en-US" dirty="0" smtClean="0"/>
              <a:t>During the Old Kingdom, trade between Kemet and sub-Saharan Africa flourished.</a:t>
            </a:r>
          </a:p>
          <a:p>
            <a:r>
              <a:rPr lang="en-US" dirty="0" smtClean="0"/>
              <a:t>In addition to trade, the Old Kingdom saw cultural exchange. A governor of Aswan named </a:t>
            </a:r>
            <a:r>
              <a:rPr lang="en-US" dirty="0" err="1" smtClean="0"/>
              <a:t>Harkuf</a:t>
            </a:r>
            <a:r>
              <a:rPr lang="en-US" dirty="0" smtClean="0"/>
              <a:t> (</a:t>
            </a:r>
            <a:r>
              <a:rPr lang="en-US" dirty="0" err="1" smtClean="0"/>
              <a:t>har</a:t>
            </a:r>
            <a:r>
              <a:rPr lang="en-US" dirty="0" smtClean="0"/>
              <a:t>-CUFF) went on three expeditions to the interior of Africa about 2130 BC to places that appear to be in the Congo Basin.</a:t>
            </a:r>
          </a:p>
          <a:p>
            <a:r>
              <a:rPr lang="en-US" dirty="0" smtClean="0"/>
              <a:t>He and his caravan traveled more than 1000 miles across the Sahara Desert to the </a:t>
            </a:r>
            <a:r>
              <a:rPr lang="en-US" dirty="0" err="1" smtClean="0"/>
              <a:t>Ituri</a:t>
            </a:r>
            <a:r>
              <a:rPr lang="en-US" dirty="0" smtClean="0"/>
              <a:t> (</a:t>
            </a:r>
            <a:r>
              <a:rPr lang="en-US" dirty="0" err="1" smtClean="0"/>
              <a:t>i</a:t>
            </a:r>
            <a:r>
              <a:rPr lang="en-US" dirty="0" smtClean="0"/>
              <a:t>-TUR-</a:t>
            </a:r>
            <a:r>
              <a:rPr lang="en-US" dirty="0" err="1" smtClean="0"/>
              <a:t>ee</a:t>
            </a:r>
            <a:r>
              <a:rPr lang="en-US" dirty="0" smtClean="0"/>
              <a:t>) rain forest in Central Africa, where he visited the </a:t>
            </a:r>
            <a:r>
              <a:rPr lang="en-US" dirty="0" err="1" smtClean="0"/>
              <a:t>Twa</a:t>
            </a:r>
            <a:r>
              <a:rPr lang="en-US" dirty="0" smtClean="0"/>
              <a:t> (TWAH) people.</a:t>
            </a:r>
          </a:p>
          <a:p>
            <a:r>
              <a:rPr lang="en-US" dirty="0" smtClean="0"/>
              <a:t>(</a:t>
            </a:r>
            <a:r>
              <a:rPr lang="en-US" dirty="0" err="1" smtClean="0"/>
              <a:t>cont</a:t>
            </a:r>
            <a:r>
              <a:rPr lang="en-US" dirty="0" smtClean="0"/>
              <a:t>)</a:t>
            </a:r>
            <a:endParaRPr lang="en-US" dirty="0"/>
          </a:p>
        </p:txBody>
      </p:sp>
    </p:spTree>
    <p:extLst>
      <p:ext uri="{BB962C8B-B14F-4D97-AF65-F5344CB8AC3E}">
        <p14:creationId xmlns:p14="http://schemas.microsoft.com/office/powerpoint/2010/main" val="701798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Kingdom</a:t>
            </a:r>
            <a:br>
              <a:rPr lang="en-US" dirty="0" smtClean="0"/>
            </a:br>
            <a:r>
              <a:rPr lang="en-US" sz="4000" dirty="0" smtClean="0"/>
              <a:t>2700 BC – 2190 BC</a:t>
            </a:r>
            <a:endParaRPr lang="en-US" sz="4000" dirty="0"/>
          </a:p>
        </p:txBody>
      </p:sp>
      <p:sp>
        <p:nvSpPr>
          <p:cNvPr id="3" name="Content Placeholder 2"/>
          <p:cNvSpPr>
            <a:spLocks noGrp="1"/>
          </p:cNvSpPr>
          <p:nvPr>
            <p:ph idx="1"/>
          </p:nvPr>
        </p:nvSpPr>
        <p:spPr/>
        <p:txBody>
          <a:bodyPr/>
          <a:lstStyle/>
          <a:p>
            <a:r>
              <a:rPr lang="en-US" dirty="0" smtClean="0"/>
              <a:t>In one of his diaries </a:t>
            </a:r>
            <a:r>
              <a:rPr lang="en-US" dirty="0" err="1" smtClean="0"/>
              <a:t>Harkuf</a:t>
            </a:r>
            <a:r>
              <a:rPr lang="en-US" dirty="0" smtClean="0"/>
              <a:t> declared,</a:t>
            </a:r>
            <a:br>
              <a:rPr lang="en-US" dirty="0" smtClean="0"/>
            </a:br>
            <a:r>
              <a:rPr lang="en-US" dirty="0" smtClean="0"/>
              <a:t/>
            </a:r>
            <a:br>
              <a:rPr lang="en-US" dirty="0" smtClean="0"/>
            </a:br>
            <a:r>
              <a:rPr lang="en-US" dirty="0" smtClean="0"/>
              <a:t>“I have come here from my city,</a:t>
            </a:r>
            <a:br>
              <a:rPr lang="en-US" dirty="0" smtClean="0"/>
            </a:br>
            <a:r>
              <a:rPr lang="en-US" dirty="0" smtClean="0"/>
              <a:t>I have descended from my name,</a:t>
            </a:r>
            <a:br>
              <a:rPr lang="en-US" dirty="0" smtClean="0"/>
            </a:br>
            <a:r>
              <a:rPr lang="en-US" dirty="0" smtClean="0"/>
              <a:t>I have built a house, set up its doors,</a:t>
            </a:r>
            <a:br>
              <a:rPr lang="en-US" dirty="0" smtClean="0"/>
            </a:br>
            <a:r>
              <a:rPr lang="en-US" dirty="0" smtClean="0"/>
              <a:t>I have dug a pool, planted sycamores,</a:t>
            </a:r>
            <a:br>
              <a:rPr lang="en-US" dirty="0" smtClean="0"/>
            </a:br>
            <a:r>
              <a:rPr lang="en-US" dirty="0" smtClean="0"/>
              <a:t>The king praised me,</a:t>
            </a:r>
            <a:br>
              <a:rPr lang="en-US" dirty="0" smtClean="0"/>
            </a:br>
            <a:r>
              <a:rPr lang="en-US" dirty="0" smtClean="0"/>
              <a:t>My father made a will for me.</a:t>
            </a:r>
            <a:br>
              <a:rPr lang="en-US" dirty="0" smtClean="0"/>
            </a:br>
            <a:r>
              <a:rPr lang="en-US" dirty="0" smtClean="0"/>
              <a:t>I was one worthy.”</a:t>
            </a:r>
            <a:endParaRPr lang="en-US" dirty="0"/>
          </a:p>
        </p:txBody>
      </p:sp>
    </p:spTree>
    <p:extLst>
      <p:ext uri="{BB962C8B-B14F-4D97-AF65-F5344CB8AC3E}">
        <p14:creationId xmlns:p14="http://schemas.microsoft.com/office/powerpoint/2010/main" val="2722033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Old Kingdom</a:t>
            </a:r>
            <a:br>
              <a:rPr lang="en-US" dirty="0"/>
            </a:br>
            <a:r>
              <a:rPr lang="en-US" sz="4000" dirty="0"/>
              <a:t>2700 BC – 2190 BC</a:t>
            </a:r>
          </a:p>
        </p:txBody>
      </p:sp>
      <p:sp>
        <p:nvSpPr>
          <p:cNvPr id="3" name="Content Placeholder 2"/>
          <p:cNvSpPr>
            <a:spLocks noGrp="1"/>
          </p:cNvSpPr>
          <p:nvPr>
            <p:ph idx="1"/>
          </p:nvPr>
        </p:nvSpPr>
        <p:spPr>
          <a:xfrm>
            <a:off x="360947" y="1804737"/>
            <a:ext cx="8422106" cy="5053263"/>
          </a:xfrm>
        </p:spPr>
        <p:txBody>
          <a:bodyPr/>
          <a:lstStyle/>
          <a:p>
            <a:r>
              <a:rPr lang="en-US" dirty="0" smtClean="0"/>
              <a:t>He was also a skilled diplomat and negotiator who knew how to conduct himself as he traveled from nation to nation. </a:t>
            </a:r>
            <a:endParaRPr lang="en-US" dirty="0"/>
          </a:p>
          <a:p>
            <a:r>
              <a:rPr lang="en-US" dirty="0" smtClean="0"/>
              <a:t>On his third exploration he visited the kingdom of Yam, which was located either in the central or southern part of contemporary Sudan.</a:t>
            </a:r>
          </a:p>
          <a:p>
            <a:r>
              <a:rPr lang="en-US" dirty="0" smtClean="0"/>
              <a:t>He received many gifts there. Others had gone to Yam before, but had little to no success.</a:t>
            </a:r>
          </a:p>
          <a:p>
            <a:r>
              <a:rPr lang="en-US" dirty="0" smtClean="0"/>
              <a:t>When the ruler of </a:t>
            </a:r>
            <a:r>
              <a:rPr lang="en-US" dirty="0" err="1" smtClean="0"/>
              <a:t>Irtjet</a:t>
            </a:r>
            <a:r>
              <a:rPr lang="en-US" dirty="0" smtClean="0"/>
              <a:t> (</a:t>
            </a:r>
            <a:r>
              <a:rPr lang="en-US" dirty="0" err="1" smtClean="0"/>
              <a:t>ert</a:t>
            </a:r>
            <a:r>
              <a:rPr lang="en-US" dirty="0" smtClean="0"/>
              <a:t>-JET) saw the gifts from the king of Yam that </a:t>
            </a:r>
            <a:r>
              <a:rPr lang="en-US" dirty="0" err="1" smtClean="0"/>
              <a:t>Harkuf</a:t>
            </a:r>
            <a:r>
              <a:rPr lang="en-US" dirty="0" smtClean="0"/>
              <a:t> had brought with him, he allowed </a:t>
            </a:r>
            <a:r>
              <a:rPr lang="en-US" dirty="0" err="1" smtClean="0"/>
              <a:t>Harkuf</a:t>
            </a:r>
            <a:r>
              <a:rPr lang="en-US" dirty="0" smtClean="0"/>
              <a:t> to pass through the country of </a:t>
            </a:r>
            <a:r>
              <a:rPr lang="en-US" dirty="0" err="1" smtClean="0"/>
              <a:t>Irtjet</a:t>
            </a:r>
            <a:r>
              <a:rPr lang="en-US" dirty="0" smtClean="0"/>
              <a:t>.</a:t>
            </a:r>
          </a:p>
          <a:p>
            <a:endParaRPr lang="en-US" dirty="0"/>
          </a:p>
        </p:txBody>
      </p:sp>
    </p:spTree>
    <p:extLst>
      <p:ext uri="{BB962C8B-B14F-4D97-AF65-F5344CB8AC3E}">
        <p14:creationId xmlns:p14="http://schemas.microsoft.com/office/powerpoint/2010/main" val="4088936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105" y="1483895"/>
            <a:ext cx="8703550" cy="2677656"/>
          </a:xfrm>
          <a:prstGeom prst="rect">
            <a:avLst/>
          </a:prstGeom>
          <a:noFill/>
        </p:spPr>
        <p:txBody>
          <a:bodyPr wrap="none" rtlCol="0">
            <a:spAutoFit/>
          </a:bodyPr>
          <a:lstStyle/>
          <a:p>
            <a:pPr algn="ctr"/>
            <a:r>
              <a:rPr lang="en-US" sz="2800" dirty="0" smtClean="0">
                <a:solidFill>
                  <a:srgbClr val="FFFFFF"/>
                </a:solidFill>
              </a:rPr>
              <a:t>Why did I spend so much time talking about </a:t>
            </a:r>
            <a:r>
              <a:rPr lang="en-US" sz="2800" dirty="0" err="1" smtClean="0">
                <a:solidFill>
                  <a:srgbClr val="FFFFFF"/>
                </a:solidFill>
              </a:rPr>
              <a:t>Harkuf</a:t>
            </a:r>
            <a:r>
              <a:rPr lang="en-US" sz="2800" dirty="0" smtClean="0">
                <a:solidFill>
                  <a:srgbClr val="FFFFFF"/>
                </a:solidFill>
              </a:rPr>
              <a:t>?</a:t>
            </a:r>
            <a:br>
              <a:rPr lang="en-US" sz="2800" dirty="0" smtClean="0">
                <a:solidFill>
                  <a:srgbClr val="FFFFFF"/>
                </a:solidFill>
              </a:rPr>
            </a:br>
            <a:r>
              <a:rPr lang="en-US" sz="2800" dirty="0" smtClean="0">
                <a:solidFill>
                  <a:srgbClr val="FFFFFF"/>
                </a:solidFill>
              </a:rPr>
              <a:t/>
            </a:r>
            <a:br>
              <a:rPr lang="en-US" sz="2800" dirty="0" smtClean="0">
                <a:solidFill>
                  <a:srgbClr val="FFFFFF"/>
                </a:solidFill>
              </a:rPr>
            </a:br>
            <a:endParaRPr lang="en-US" sz="2800" dirty="0" smtClean="0">
              <a:solidFill>
                <a:srgbClr val="FFFFFF"/>
              </a:solidFill>
            </a:endParaRPr>
          </a:p>
          <a:p>
            <a:pPr algn="ctr"/>
            <a:endParaRPr lang="en-US" sz="2800" dirty="0">
              <a:solidFill>
                <a:srgbClr val="FFFFFF"/>
              </a:solidFill>
            </a:endParaRPr>
          </a:p>
          <a:p>
            <a:pPr algn="ctr"/>
            <a:r>
              <a:rPr lang="en-US" sz="2800" dirty="0" smtClean="0">
                <a:solidFill>
                  <a:srgbClr val="FFFFFF"/>
                </a:solidFill>
              </a:rPr>
              <a:t>Why might what he and his accomplishments </a:t>
            </a:r>
            <a:br>
              <a:rPr lang="en-US" sz="2800" dirty="0" smtClean="0">
                <a:solidFill>
                  <a:srgbClr val="FFFFFF"/>
                </a:solidFill>
              </a:rPr>
            </a:br>
            <a:r>
              <a:rPr lang="en-US" sz="2800" dirty="0" smtClean="0">
                <a:solidFill>
                  <a:srgbClr val="FFFFFF"/>
                </a:solidFill>
              </a:rPr>
              <a:t>be significant?</a:t>
            </a:r>
            <a:endParaRPr lang="en-US" sz="2800" dirty="0">
              <a:solidFill>
                <a:srgbClr val="FFFFFF"/>
              </a:solidFill>
            </a:endParaRPr>
          </a:p>
        </p:txBody>
      </p:sp>
    </p:spTree>
    <p:extLst>
      <p:ext uri="{BB962C8B-B14F-4D97-AF65-F5344CB8AC3E}">
        <p14:creationId xmlns:p14="http://schemas.microsoft.com/office/powerpoint/2010/main" val="584473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Middle Kingdom</a:t>
            </a:r>
            <a:br>
              <a:rPr lang="en-US" dirty="0" smtClean="0"/>
            </a:br>
            <a:r>
              <a:rPr lang="en-US" sz="4000" dirty="0" smtClean="0"/>
              <a:t>2000 BC- 1786 BC</a:t>
            </a:r>
            <a:endParaRPr lang="en-US" sz="4000" dirty="0"/>
          </a:p>
        </p:txBody>
      </p:sp>
      <p:sp>
        <p:nvSpPr>
          <p:cNvPr id="3" name="Content Placeholder 2"/>
          <p:cNvSpPr>
            <a:spLocks noGrp="1"/>
          </p:cNvSpPr>
          <p:nvPr>
            <p:ph idx="1"/>
          </p:nvPr>
        </p:nvSpPr>
        <p:spPr>
          <a:xfrm>
            <a:off x="0" y="1778000"/>
            <a:ext cx="9144000" cy="5080000"/>
          </a:xfrm>
        </p:spPr>
        <p:txBody>
          <a:bodyPr/>
          <a:lstStyle/>
          <a:p>
            <a:r>
              <a:rPr lang="en-US" dirty="0" smtClean="0"/>
              <a:t>The Middle Period came into existence following the first intermediate period of warfare between the people of Kemet.</a:t>
            </a:r>
          </a:p>
          <a:p>
            <a:r>
              <a:rPr lang="en-US" dirty="0" smtClean="0"/>
              <a:t>The country was led out of confusion and internal strife by kings from Upper Kemet about 2000 BC.</a:t>
            </a:r>
          </a:p>
          <a:p>
            <a:r>
              <a:rPr lang="en-US" dirty="0" smtClean="0"/>
              <a:t>A dynasty, led by Mentuhotep I (men-too-HOH-</a:t>
            </a:r>
            <a:r>
              <a:rPr lang="en-US" dirty="0" err="1" smtClean="0"/>
              <a:t>tep</a:t>
            </a:r>
            <a:r>
              <a:rPr lang="en-US" dirty="0" smtClean="0"/>
              <a:t>) came to power and restored the temples, built palaces, improved administration of the agricultural lands, and established military supremacy over Kemet’s neighbors to the north and south.</a:t>
            </a:r>
          </a:p>
          <a:p>
            <a:endParaRPr lang="en-US" dirty="0"/>
          </a:p>
        </p:txBody>
      </p:sp>
    </p:spTree>
    <p:extLst>
      <p:ext uri="{BB962C8B-B14F-4D97-AF65-F5344CB8AC3E}">
        <p14:creationId xmlns:p14="http://schemas.microsoft.com/office/powerpoint/2010/main" val="2167705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Middle Kingdom was a period of great conquest under kings such as Senusert 1 and Senusert II who conquered much of the known world including Syria and regions around the Black Sea in southwestern Asia.</a:t>
            </a:r>
          </a:p>
          <a:p>
            <a:r>
              <a:rPr lang="en-US" dirty="0" smtClean="0"/>
              <a:t>Unfortunately, the Middle Kingdom grew weak from internal divisions and the growing presence of Asians in the Nile Delta region in Lower Kemet, it lost control over the entire country.</a:t>
            </a:r>
            <a:endParaRPr lang="en-US" dirty="0"/>
          </a:p>
        </p:txBody>
      </p:sp>
      <p:sp>
        <p:nvSpPr>
          <p:cNvPr id="4" name="Title 1"/>
          <p:cNvSpPr>
            <a:spLocks noGrp="1"/>
          </p:cNvSpPr>
          <p:nvPr>
            <p:ph type="title"/>
          </p:nvPr>
        </p:nvSpPr>
        <p:spPr/>
        <p:txBody>
          <a:bodyPr/>
          <a:lstStyle/>
          <a:p>
            <a:r>
              <a:rPr lang="en-US" dirty="0" smtClean="0"/>
              <a:t>The Middle Kingdom</a:t>
            </a:r>
            <a:br>
              <a:rPr lang="en-US" dirty="0" smtClean="0"/>
            </a:br>
            <a:r>
              <a:rPr lang="en-US" sz="4000" dirty="0" smtClean="0"/>
              <a:t>2000 BC- 1786 BC</a:t>
            </a:r>
            <a:endParaRPr lang="en-US" sz="4000" dirty="0"/>
          </a:p>
        </p:txBody>
      </p:sp>
    </p:spTree>
    <p:extLst>
      <p:ext uri="{BB962C8B-B14F-4D97-AF65-F5344CB8AC3E}">
        <p14:creationId xmlns:p14="http://schemas.microsoft.com/office/powerpoint/2010/main" val="3861316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Kingdom</a:t>
            </a:r>
            <a:br>
              <a:rPr lang="en-US" dirty="0" smtClean="0"/>
            </a:br>
            <a:r>
              <a:rPr lang="en-US" sz="4000" dirty="0" smtClean="0"/>
              <a:t>1580 BC – 1069 BC</a:t>
            </a:r>
            <a:endParaRPr lang="en-US" dirty="0"/>
          </a:p>
        </p:txBody>
      </p:sp>
      <p:sp>
        <p:nvSpPr>
          <p:cNvPr id="3" name="Content Placeholder 2"/>
          <p:cNvSpPr>
            <a:spLocks noGrp="1"/>
          </p:cNvSpPr>
          <p:nvPr>
            <p:ph idx="1"/>
          </p:nvPr>
        </p:nvSpPr>
        <p:spPr>
          <a:xfrm>
            <a:off x="0" y="1791368"/>
            <a:ext cx="9144000" cy="5066632"/>
          </a:xfrm>
        </p:spPr>
        <p:txBody>
          <a:bodyPr/>
          <a:lstStyle/>
          <a:p>
            <a:r>
              <a:rPr lang="en-US" dirty="0" smtClean="0"/>
              <a:t>During this time, Kemetic rulers from Upper Kemet reasserted the power of the central government and reunited the main centers of Kemetic authority, such as the temples at Heliopolis, Memphis, Abydos, and Thebes. This reunited area stretches from Cairo to Luxor in modern Egypt.</a:t>
            </a:r>
          </a:p>
          <a:p>
            <a:r>
              <a:rPr lang="en-US" dirty="0" smtClean="0"/>
              <a:t>The first king of this reunited “18</a:t>
            </a:r>
            <a:r>
              <a:rPr lang="en-US" baseline="30000" dirty="0" smtClean="0"/>
              <a:t>th</a:t>
            </a:r>
            <a:r>
              <a:rPr lang="en-US" dirty="0" smtClean="0"/>
              <a:t> Dynasty” was </a:t>
            </a:r>
            <a:r>
              <a:rPr lang="en-US" dirty="0" err="1" smtClean="0"/>
              <a:t>Ahmose</a:t>
            </a:r>
            <a:r>
              <a:rPr lang="en-US" dirty="0" smtClean="0"/>
              <a:t> (ah-MOSE). He succeeded in driving the </a:t>
            </a:r>
            <a:r>
              <a:rPr lang="en-US" dirty="0" err="1" smtClean="0"/>
              <a:t>Hykosos</a:t>
            </a:r>
            <a:r>
              <a:rPr lang="en-US" dirty="0" smtClean="0"/>
              <a:t> from Kemet and established the first dynasty of the New Kingdom.</a:t>
            </a:r>
          </a:p>
          <a:p>
            <a:r>
              <a:rPr lang="en-US" dirty="0" smtClean="0"/>
              <a:t>The reason why this is important is because after this, there are no more fabled dynasties existing in Kemet’s history.</a:t>
            </a:r>
            <a:endParaRPr lang="en-US" dirty="0"/>
          </a:p>
        </p:txBody>
      </p:sp>
    </p:spTree>
    <p:extLst>
      <p:ext uri="{BB962C8B-B14F-4D97-AF65-F5344CB8AC3E}">
        <p14:creationId xmlns:p14="http://schemas.microsoft.com/office/powerpoint/2010/main" val="2602564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 Over Boys, The Queen’s Coming Through!</a:t>
            </a:r>
            <a:endParaRPr lang="en-US" dirty="0"/>
          </a:p>
        </p:txBody>
      </p:sp>
      <p:sp>
        <p:nvSpPr>
          <p:cNvPr id="3" name="Content Placeholder 2"/>
          <p:cNvSpPr>
            <a:spLocks noGrp="1"/>
          </p:cNvSpPr>
          <p:nvPr>
            <p:ph idx="1"/>
          </p:nvPr>
        </p:nvSpPr>
        <p:spPr>
          <a:xfrm>
            <a:off x="765175" y="1736636"/>
            <a:ext cx="7612064" cy="4182035"/>
          </a:xfrm>
        </p:spPr>
        <p:txBody>
          <a:bodyPr/>
          <a:lstStyle/>
          <a:p>
            <a:r>
              <a:rPr lang="en-US" dirty="0" smtClean="0"/>
              <a:t>The New Kingdom was also the age of Hatshepsut (hat-SHEP-</a:t>
            </a:r>
            <a:r>
              <a:rPr lang="en-US" dirty="0" err="1" smtClean="0"/>
              <a:t>sut</a:t>
            </a:r>
            <a:r>
              <a:rPr lang="en-US" dirty="0" smtClean="0"/>
              <a:t>)  (1503 BC – 1482 BC).</a:t>
            </a:r>
          </a:p>
          <a:p>
            <a:r>
              <a:rPr lang="en-US" dirty="0" smtClean="0"/>
              <a:t>Who was Hatshepsut?</a:t>
            </a:r>
          </a:p>
          <a:p>
            <a:r>
              <a:rPr lang="en-US" dirty="0" smtClean="0"/>
              <a:t>She was Kemet’s first recorded female pharaoh. She ruled her nation in her own right as leader of a great empire.</a:t>
            </a:r>
            <a:endParaRPr lang="en-US" dirty="0"/>
          </a:p>
        </p:txBody>
      </p:sp>
      <p:pic>
        <p:nvPicPr>
          <p:cNvPr id="4" name="Picture 3"/>
          <p:cNvPicPr>
            <a:picLocks noChangeAspect="1"/>
          </p:cNvPicPr>
          <p:nvPr/>
        </p:nvPicPr>
        <p:blipFill>
          <a:blip r:embed="rId2"/>
          <a:stretch>
            <a:fillRect/>
          </a:stretch>
        </p:blipFill>
        <p:spPr>
          <a:xfrm>
            <a:off x="2646947" y="4155907"/>
            <a:ext cx="2205790" cy="2702093"/>
          </a:xfrm>
          <a:prstGeom prst="rect">
            <a:avLst/>
          </a:prstGeom>
        </p:spPr>
      </p:pic>
      <p:pic>
        <p:nvPicPr>
          <p:cNvPr id="5" name="Picture 4"/>
          <p:cNvPicPr>
            <a:picLocks noChangeAspect="1"/>
          </p:cNvPicPr>
          <p:nvPr/>
        </p:nvPicPr>
        <p:blipFill>
          <a:blip r:embed="rId3"/>
          <a:stretch>
            <a:fillRect/>
          </a:stretch>
        </p:blipFill>
        <p:spPr>
          <a:xfrm>
            <a:off x="6062578" y="4155907"/>
            <a:ext cx="1838158" cy="2702092"/>
          </a:xfrm>
          <a:prstGeom prst="rect">
            <a:avLst/>
          </a:prstGeom>
        </p:spPr>
      </p:pic>
    </p:spTree>
    <p:extLst>
      <p:ext uri="{BB962C8B-B14F-4D97-AF65-F5344CB8AC3E}">
        <p14:creationId xmlns:p14="http://schemas.microsoft.com/office/powerpoint/2010/main" val="2628828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0"/>
            <a:ext cx="4852358" cy="6858000"/>
          </a:xfrm>
          <a:prstGeom prst="rect">
            <a:avLst/>
          </a:prstGeom>
        </p:spPr>
      </p:pic>
    </p:spTree>
    <p:extLst>
      <p:ext uri="{BB962C8B-B14F-4D97-AF65-F5344CB8AC3E}">
        <p14:creationId xmlns:p14="http://schemas.microsoft.com/office/powerpoint/2010/main" val="406062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Ancient Civilizations</a:t>
            </a:r>
            <a:endParaRPr lang="en-US" dirty="0"/>
          </a:p>
        </p:txBody>
      </p:sp>
      <p:sp>
        <p:nvSpPr>
          <p:cNvPr id="3" name="Content Placeholder 2"/>
          <p:cNvSpPr>
            <a:spLocks noGrp="1"/>
          </p:cNvSpPr>
          <p:nvPr>
            <p:ph idx="1"/>
          </p:nvPr>
        </p:nvSpPr>
        <p:spPr/>
        <p:txBody>
          <a:bodyPr anchor="ctr"/>
          <a:lstStyle/>
          <a:p>
            <a:pPr marL="457200" indent="-457200" algn="ctr">
              <a:buFont typeface="+mj-lt"/>
              <a:buAutoNum type="arabicPeriod"/>
            </a:pPr>
            <a:r>
              <a:rPr lang="en-US" dirty="0" smtClean="0"/>
              <a:t>Nubia</a:t>
            </a:r>
          </a:p>
          <a:p>
            <a:pPr marL="457200" indent="-457200" algn="ctr">
              <a:buFont typeface="+mj-lt"/>
              <a:buAutoNum type="arabicPeriod"/>
            </a:pPr>
            <a:r>
              <a:rPr lang="en-US" dirty="0" smtClean="0"/>
              <a:t>Kemet</a:t>
            </a:r>
          </a:p>
          <a:p>
            <a:pPr marL="457200" indent="-457200" algn="ctr">
              <a:buFont typeface="+mj-lt"/>
              <a:buAutoNum type="arabicPeriod"/>
            </a:pPr>
            <a:r>
              <a:rPr lang="en-US" dirty="0" smtClean="0"/>
              <a:t>Kush</a:t>
            </a:r>
          </a:p>
          <a:p>
            <a:pPr marL="0" indent="0" algn="ctr">
              <a:buNone/>
            </a:pPr>
            <a:endParaRPr lang="en-US" dirty="0"/>
          </a:p>
        </p:txBody>
      </p:sp>
    </p:spTree>
    <p:extLst>
      <p:ext uri="{BB962C8B-B14F-4D97-AF65-F5344CB8AC3E}">
        <p14:creationId xmlns:p14="http://schemas.microsoft.com/office/powerpoint/2010/main" val="1131930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Tutankhamen</a:t>
            </a:r>
            <a:endParaRPr lang="en-US" dirty="0"/>
          </a:p>
        </p:txBody>
      </p:sp>
      <p:sp>
        <p:nvSpPr>
          <p:cNvPr id="3" name="Content Placeholder 2"/>
          <p:cNvSpPr>
            <a:spLocks noGrp="1"/>
          </p:cNvSpPr>
          <p:nvPr>
            <p:ph idx="1"/>
          </p:nvPr>
        </p:nvSpPr>
        <p:spPr/>
        <p:txBody>
          <a:bodyPr/>
          <a:lstStyle/>
          <a:p>
            <a:r>
              <a:rPr lang="en-US" dirty="0" smtClean="0"/>
              <a:t>You may know of this boy king, for he is rather famous.</a:t>
            </a:r>
          </a:p>
          <a:p>
            <a:r>
              <a:rPr lang="en-US" dirty="0" smtClean="0"/>
              <a:t>He lived approximately 1361 BC – 1352 BC (18 when he died).</a:t>
            </a:r>
          </a:p>
          <a:p>
            <a:r>
              <a:rPr lang="en-US" dirty="0" smtClean="0"/>
              <a:t>Because he died at such young age, he didn’t make any memorable achievements as king.</a:t>
            </a:r>
          </a:p>
          <a:p>
            <a:r>
              <a:rPr lang="en-US" dirty="0" smtClean="0"/>
              <a:t>However, he is still super important to us.</a:t>
            </a:r>
            <a:br>
              <a:rPr lang="en-US" dirty="0" smtClean="0"/>
            </a:br>
            <a:r>
              <a:rPr lang="en-US" i="1" dirty="0" smtClean="0"/>
              <a:t>Can you guess why?</a:t>
            </a:r>
            <a:endParaRPr lang="en-US" dirty="0"/>
          </a:p>
        </p:txBody>
      </p:sp>
    </p:spTree>
    <p:extLst>
      <p:ext uri="{BB962C8B-B14F-4D97-AF65-F5344CB8AC3E}">
        <p14:creationId xmlns:p14="http://schemas.microsoft.com/office/powerpoint/2010/main" val="2786367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04737"/>
            <a:ext cx="9144000" cy="5053263"/>
          </a:xfrm>
        </p:spPr>
        <p:txBody>
          <a:bodyPr/>
          <a:lstStyle/>
          <a:p>
            <a:r>
              <a:rPr lang="en-US" dirty="0" smtClean="0"/>
              <a:t>So unfortunately many of the tombs of the New Kingdom were broken into by tomb-raiders. Precious artifacts, mummies, and other items of interest were lost to us forever.</a:t>
            </a:r>
          </a:p>
          <a:p>
            <a:r>
              <a:rPr lang="en-US" dirty="0" smtClean="0"/>
              <a:t>However, King Tut was buried under the tomb of Ramses VI. </a:t>
            </a:r>
            <a:br>
              <a:rPr lang="en-US" dirty="0" smtClean="0"/>
            </a:br>
            <a:r>
              <a:rPr lang="en-US" dirty="0" smtClean="0"/>
              <a:t>I guess death didn’t agree with Ramses because his tomb collapsed, burying King Tut’s tomb under rubble.</a:t>
            </a:r>
          </a:p>
          <a:p>
            <a:r>
              <a:rPr lang="en-US" dirty="0" smtClean="0"/>
              <a:t>It is thanks to this event that King Tut’s tomb remained untouched by the raiders. </a:t>
            </a:r>
          </a:p>
          <a:p>
            <a:r>
              <a:rPr lang="en-US" dirty="0" smtClean="0"/>
              <a:t>King Tut owes his place in history to the remarkable artifacts that were found in his tomb and recovered for future generations.</a:t>
            </a:r>
            <a:endParaRPr lang="en-US" dirty="0"/>
          </a:p>
        </p:txBody>
      </p:sp>
      <p:sp>
        <p:nvSpPr>
          <p:cNvPr id="4" name="Title 1"/>
          <p:cNvSpPr>
            <a:spLocks noGrp="1"/>
          </p:cNvSpPr>
          <p:nvPr>
            <p:ph type="title"/>
          </p:nvPr>
        </p:nvSpPr>
        <p:spPr/>
        <p:txBody>
          <a:bodyPr/>
          <a:lstStyle/>
          <a:p>
            <a:r>
              <a:rPr lang="en-US" dirty="0" smtClean="0"/>
              <a:t>Tutankhamen</a:t>
            </a:r>
            <a:endParaRPr lang="en-US" dirty="0"/>
          </a:p>
        </p:txBody>
      </p:sp>
    </p:spTree>
    <p:extLst>
      <p:ext uri="{BB962C8B-B14F-4D97-AF65-F5344CB8AC3E}">
        <p14:creationId xmlns:p14="http://schemas.microsoft.com/office/powerpoint/2010/main" val="1789640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Legacy of Kemet</a:t>
            </a:r>
            <a:endParaRPr lang="en-US" dirty="0"/>
          </a:p>
        </p:txBody>
      </p:sp>
      <p:sp>
        <p:nvSpPr>
          <p:cNvPr id="3" name="Content Placeholder 2"/>
          <p:cNvSpPr>
            <a:spLocks noGrp="1"/>
          </p:cNvSpPr>
          <p:nvPr>
            <p:ph idx="1"/>
          </p:nvPr>
        </p:nvSpPr>
        <p:spPr/>
        <p:txBody>
          <a:bodyPr/>
          <a:lstStyle/>
          <a:p>
            <a:pPr marL="0" indent="0" algn="ctr">
              <a:buNone/>
            </a:pPr>
            <a:r>
              <a:rPr lang="en-US" dirty="0" smtClean="0"/>
              <a:t>Kemet lasted for 11 Dynasties after</a:t>
            </a:r>
            <a:br>
              <a:rPr lang="en-US" dirty="0" smtClean="0"/>
            </a:br>
            <a:r>
              <a:rPr lang="en-US" dirty="0" smtClean="0"/>
              <a:t>King Tut, before its glory faded. </a:t>
            </a:r>
            <a:r>
              <a:rPr lang="en-US" dirty="0"/>
              <a:t/>
            </a:r>
            <a:br>
              <a:rPr lang="en-US" dirty="0"/>
            </a:br>
            <a:endParaRPr lang="en-US" dirty="0" smtClean="0"/>
          </a:p>
          <a:p>
            <a:pPr marL="0" indent="0" algn="ctr">
              <a:buNone/>
            </a:pPr>
            <a:r>
              <a:rPr lang="en-US" dirty="0" smtClean="0"/>
              <a:t>Other states in Africa were ready to take</a:t>
            </a:r>
            <a:br>
              <a:rPr lang="en-US" dirty="0" smtClean="0"/>
            </a:br>
            <a:r>
              <a:rPr lang="en-US" dirty="0" smtClean="0"/>
              <a:t>their walk in the bright sunlight</a:t>
            </a:r>
            <a:br>
              <a:rPr lang="en-US" dirty="0" smtClean="0"/>
            </a:br>
            <a:r>
              <a:rPr lang="en-US" dirty="0" smtClean="0"/>
              <a:t>of history.</a:t>
            </a:r>
            <a:endParaRPr lang="en-US" dirty="0"/>
          </a:p>
        </p:txBody>
      </p:sp>
    </p:spTree>
    <p:extLst>
      <p:ext uri="{BB962C8B-B14F-4D97-AF65-F5344CB8AC3E}">
        <p14:creationId xmlns:p14="http://schemas.microsoft.com/office/powerpoint/2010/main" val="2249272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Kush</a:t>
            </a:r>
            <a:endParaRPr lang="en-US" sz="5400" dirty="0"/>
          </a:p>
        </p:txBody>
      </p:sp>
      <p:sp>
        <p:nvSpPr>
          <p:cNvPr id="3" name="Text Placeholder 2"/>
          <p:cNvSpPr>
            <a:spLocks noGrp="1"/>
          </p:cNvSpPr>
          <p:nvPr>
            <p:ph type="body" idx="1"/>
          </p:nvPr>
        </p:nvSpPr>
        <p:spPr/>
        <p:txBody>
          <a:bodyPr/>
          <a:lstStyle/>
          <a:p>
            <a:r>
              <a:rPr lang="en-US" sz="2800" dirty="0" smtClean="0"/>
              <a:t>The Jewel of Nubia</a:t>
            </a:r>
          </a:p>
          <a:p>
            <a:endParaRPr lang="en-US" sz="2800" dirty="0"/>
          </a:p>
          <a:p>
            <a:r>
              <a:rPr lang="en-US" sz="2800" dirty="0" smtClean="0"/>
              <a:t>800 BC – 300 BC</a:t>
            </a:r>
            <a:endParaRPr lang="en-US" sz="2800" dirty="0"/>
          </a:p>
        </p:txBody>
      </p:sp>
    </p:spTree>
    <p:extLst>
      <p:ext uri="{BB962C8B-B14F-4D97-AF65-F5344CB8AC3E}">
        <p14:creationId xmlns:p14="http://schemas.microsoft.com/office/powerpoint/2010/main" val="29418554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Kush</a:t>
            </a:r>
            <a:endParaRPr lang="en-US" dirty="0"/>
          </a:p>
        </p:txBody>
      </p:sp>
      <p:sp>
        <p:nvSpPr>
          <p:cNvPr id="5" name="Content Placeholder 4"/>
          <p:cNvSpPr>
            <a:spLocks noGrp="1"/>
          </p:cNvSpPr>
          <p:nvPr>
            <p:ph idx="1"/>
          </p:nvPr>
        </p:nvSpPr>
        <p:spPr>
          <a:xfrm>
            <a:off x="0" y="2070846"/>
            <a:ext cx="9144000" cy="4787154"/>
          </a:xfrm>
        </p:spPr>
        <p:txBody>
          <a:bodyPr>
            <a:normAutofit/>
          </a:bodyPr>
          <a:lstStyle/>
          <a:p>
            <a:r>
              <a:rPr lang="en-US" dirty="0" smtClean="0"/>
              <a:t>Kush was a kingdom located in the territory called Nubia.</a:t>
            </a:r>
          </a:p>
          <a:p>
            <a:r>
              <a:rPr lang="en-US" dirty="0" smtClean="0"/>
              <a:t>Kush was in the area that reached north from present-day Khartoum in Sudan Aswan in Egypt.</a:t>
            </a:r>
          </a:p>
          <a:p>
            <a:r>
              <a:rPr lang="en-US" dirty="0" smtClean="0"/>
              <a:t>By 9</a:t>
            </a:r>
            <a:r>
              <a:rPr lang="en-US" baseline="30000" dirty="0" smtClean="0"/>
              <a:t>th</a:t>
            </a:r>
            <a:r>
              <a:rPr lang="en-US" dirty="0" smtClean="0"/>
              <a:t> century BC Kush was producing art.</a:t>
            </a:r>
          </a:p>
          <a:p>
            <a:r>
              <a:rPr lang="en-US" dirty="0" smtClean="0"/>
              <a:t>Its people where also demonstrating considerable skill in the production of grain and the distribution of the spoils of war.</a:t>
            </a:r>
          </a:p>
          <a:p>
            <a:r>
              <a:rPr lang="en-US" dirty="0" smtClean="0"/>
              <a:t>During this period in Kush, religious construction flourished, particularly in the building of huge temples to honor the gods and goddesses of the land.</a:t>
            </a:r>
            <a:endParaRPr lang="en-US" dirty="0"/>
          </a:p>
        </p:txBody>
      </p:sp>
    </p:spTree>
    <p:extLst>
      <p:ext uri="{BB962C8B-B14F-4D97-AF65-F5344CB8AC3E}">
        <p14:creationId xmlns:p14="http://schemas.microsoft.com/office/powerpoint/2010/main" val="2310089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Kush</a:t>
            </a:r>
            <a:endParaRPr lang="en-US" dirty="0"/>
          </a:p>
        </p:txBody>
      </p:sp>
      <p:sp>
        <p:nvSpPr>
          <p:cNvPr id="3" name="Content Placeholder 2"/>
          <p:cNvSpPr>
            <a:spLocks noGrp="1"/>
          </p:cNvSpPr>
          <p:nvPr>
            <p:ph idx="1"/>
          </p:nvPr>
        </p:nvSpPr>
        <p:spPr/>
        <p:txBody>
          <a:bodyPr/>
          <a:lstStyle/>
          <a:p>
            <a:r>
              <a:rPr lang="en-US" dirty="0" smtClean="0"/>
              <a:t>During its more than thousand years of existence, Kush had 67 kings or queens, from King </a:t>
            </a:r>
            <a:r>
              <a:rPr lang="en-US" dirty="0" err="1" smtClean="0"/>
              <a:t>Kashta</a:t>
            </a:r>
            <a:r>
              <a:rPr lang="en-US" dirty="0" smtClean="0"/>
              <a:t> in 760 BC to King </a:t>
            </a:r>
            <a:r>
              <a:rPr lang="en-US" dirty="0" err="1" smtClean="0"/>
              <a:t>Malequerebar</a:t>
            </a:r>
            <a:r>
              <a:rPr lang="en-US" dirty="0" smtClean="0"/>
              <a:t> (</a:t>
            </a:r>
            <a:r>
              <a:rPr lang="en-US" dirty="0" err="1" smtClean="0"/>
              <a:t>mahl</a:t>
            </a:r>
            <a:r>
              <a:rPr lang="en-US" dirty="0" smtClean="0"/>
              <a:t>-</a:t>
            </a:r>
            <a:r>
              <a:rPr lang="en-US" dirty="0" err="1" smtClean="0"/>
              <a:t>lah</a:t>
            </a:r>
            <a:r>
              <a:rPr lang="en-US" dirty="0" smtClean="0"/>
              <a:t>-QUER-</a:t>
            </a:r>
            <a:r>
              <a:rPr lang="en-US" dirty="0" err="1" smtClean="0"/>
              <a:t>ree</a:t>
            </a:r>
            <a:r>
              <a:rPr lang="en-US" dirty="0" smtClean="0"/>
              <a:t>-bar) in 320 AD.</a:t>
            </a:r>
          </a:p>
          <a:p>
            <a:r>
              <a:rPr lang="en-US" dirty="0" smtClean="0"/>
              <a:t>The great civilization of Kush placed remarkable emphasis on revitalizing the Nile Valley.</a:t>
            </a:r>
          </a:p>
          <a:p>
            <a:r>
              <a:rPr lang="en-US" dirty="0" smtClean="0"/>
              <a:t>The kings and queens built numerous shrines and restored monuments form Napata to Memphis, an area covering more than a thousand miles.</a:t>
            </a:r>
            <a:endParaRPr lang="en-US" dirty="0"/>
          </a:p>
        </p:txBody>
      </p:sp>
    </p:spTree>
    <p:extLst>
      <p:ext uri="{BB962C8B-B14F-4D97-AF65-F5344CB8AC3E}">
        <p14:creationId xmlns:p14="http://schemas.microsoft.com/office/powerpoint/2010/main" val="140646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56631" y="1"/>
            <a:ext cx="6303609" cy="6858000"/>
          </a:xfrm>
          <a:prstGeom prst="rect">
            <a:avLst/>
          </a:prstGeom>
        </p:spPr>
      </p:pic>
    </p:spTree>
    <p:extLst>
      <p:ext uri="{BB962C8B-B14F-4D97-AF65-F5344CB8AC3E}">
        <p14:creationId xmlns:p14="http://schemas.microsoft.com/office/powerpoint/2010/main" val="26852195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a:t>
            </a:r>
            <a:endParaRPr lang="en-US" dirty="0"/>
          </a:p>
        </p:txBody>
      </p:sp>
      <p:sp>
        <p:nvSpPr>
          <p:cNvPr id="3" name="Content Placeholder 2"/>
          <p:cNvSpPr>
            <a:spLocks noGrp="1"/>
          </p:cNvSpPr>
          <p:nvPr>
            <p:ph idx="1"/>
          </p:nvPr>
        </p:nvSpPr>
        <p:spPr/>
        <p:txBody>
          <a:bodyPr/>
          <a:lstStyle/>
          <a:p>
            <a:r>
              <a:rPr lang="en-US" dirty="0" smtClean="0"/>
              <a:t>When Kemet grew weak from internal struggles for power among its ruling families, the kingdom of Kush, under the leadership of King </a:t>
            </a:r>
            <a:r>
              <a:rPr lang="en-US" dirty="0" err="1" smtClean="0"/>
              <a:t>Kashta</a:t>
            </a:r>
            <a:r>
              <a:rPr lang="en-US" dirty="0" smtClean="0"/>
              <a:t>, led an invasion into Kemet in 750 BC.</a:t>
            </a:r>
          </a:p>
          <a:p>
            <a:r>
              <a:rPr lang="en-US" dirty="0" smtClean="0"/>
              <a:t>The ease with which </a:t>
            </a:r>
            <a:r>
              <a:rPr lang="en-US" dirty="0" err="1" smtClean="0"/>
              <a:t>Kashta</a:t>
            </a:r>
            <a:r>
              <a:rPr lang="en-US" dirty="0" smtClean="0"/>
              <a:t> defeated the people of Kemet suggests the weakness of Kemet’s southern borders. Neither the cataracts nor the desert could prevent the military might of the </a:t>
            </a:r>
            <a:r>
              <a:rPr lang="en-US" dirty="0" err="1" smtClean="0"/>
              <a:t>Kushites</a:t>
            </a:r>
            <a:r>
              <a:rPr lang="en-US" dirty="0" smtClean="0"/>
              <a:t> from advancing northward.</a:t>
            </a:r>
            <a:endParaRPr lang="en-US" dirty="0"/>
          </a:p>
        </p:txBody>
      </p:sp>
    </p:spTree>
    <p:extLst>
      <p:ext uri="{BB962C8B-B14F-4D97-AF65-F5344CB8AC3E}">
        <p14:creationId xmlns:p14="http://schemas.microsoft.com/office/powerpoint/2010/main" val="3388422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Pharoh</a:t>
            </a:r>
            <a:r>
              <a:rPr lang="en-US" dirty="0" smtClean="0"/>
              <a:t> </a:t>
            </a:r>
            <a:r>
              <a:rPr lang="en-US" dirty="0" err="1" smtClean="0"/>
              <a:t>Kashta</a:t>
            </a:r>
            <a:endParaRPr lang="en-US" dirty="0"/>
          </a:p>
        </p:txBody>
      </p:sp>
      <p:sp>
        <p:nvSpPr>
          <p:cNvPr id="3" name="Content Placeholder 2"/>
          <p:cNvSpPr>
            <a:spLocks noGrp="1"/>
          </p:cNvSpPr>
          <p:nvPr>
            <p:ph idx="1"/>
          </p:nvPr>
        </p:nvSpPr>
        <p:spPr/>
        <p:txBody>
          <a:bodyPr/>
          <a:lstStyle/>
          <a:p>
            <a:r>
              <a:rPr lang="en-US" dirty="0" err="1" smtClean="0"/>
              <a:t>Kashta</a:t>
            </a:r>
            <a:r>
              <a:rPr lang="en-US" dirty="0" smtClean="0"/>
              <a:t> took the title of </a:t>
            </a:r>
            <a:r>
              <a:rPr lang="en-US" dirty="0" err="1" smtClean="0"/>
              <a:t>Pharoh</a:t>
            </a:r>
            <a:r>
              <a:rPr lang="en-US" dirty="0" smtClean="0"/>
              <a:t> of Upper and Lower Kemet and made Napata, his capital city, the first city of the realm.</a:t>
            </a:r>
          </a:p>
          <a:p>
            <a:r>
              <a:rPr lang="en-US" dirty="0" smtClean="0"/>
              <a:t>Residents of Thebes, which had been capital for several centuries, paid homage to Napata in Kush.</a:t>
            </a:r>
          </a:p>
          <a:p>
            <a:pPr marL="0" indent="0">
              <a:buNone/>
            </a:pPr>
            <a:endParaRPr lang="en-US" dirty="0"/>
          </a:p>
        </p:txBody>
      </p:sp>
    </p:spTree>
    <p:extLst>
      <p:ext uri="{BB962C8B-B14F-4D97-AF65-F5344CB8AC3E}">
        <p14:creationId xmlns:p14="http://schemas.microsoft.com/office/powerpoint/2010/main" val="2036164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Piankhi</a:t>
            </a:r>
            <a:endParaRPr lang="en-US" dirty="0"/>
          </a:p>
        </p:txBody>
      </p:sp>
      <p:sp>
        <p:nvSpPr>
          <p:cNvPr id="3" name="Content Placeholder 2"/>
          <p:cNvSpPr>
            <a:spLocks noGrp="1"/>
          </p:cNvSpPr>
          <p:nvPr>
            <p:ph idx="1"/>
          </p:nvPr>
        </p:nvSpPr>
        <p:spPr/>
        <p:txBody>
          <a:bodyPr/>
          <a:lstStyle/>
          <a:p>
            <a:r>
              <a:rPr lang="en-US" dirty="0" smtClean="0"/>
              <a:t>By 728 BC, </a:t>
            </a:r>
            <a:r>
              <a:rPr lang="en-US" dirty="0" err="1" smtClean="0"/>
              <a:t>Piankhi</a:t>
            </a:r>
            <a:r>
              <a:rPr lang="en-US" dirty="0" smtClean="0"/>
              <a:t> (pee-</a:t>
            </a:r>
            <a:r>
              <a:rPr lang="en-US" dirty="0" err="1" smtClean="0"/>
              <a:t>ahn</a:t>
            </a:r>
            <a:r>
              <a:rPr lang="en-US" dirty="0" smtClean="0"/>
              <a:t>-KEY), </a:t>
            </a:r>
            <a:r>
              <a:rPr lang="en-US" dirty="0" err="1" smtClean="0"/>
              <a:t>Kashta’s</a:t>
            </a:r>
            <a:r>
              <a:rPr lang="en-US" dirty="0" smtClean="0"/>
              <a:t> son and successor, mounted a second attack on Kemet. </a:t>
            </a:r>
          </a:p>
          <a:p>
            <a:r>
              <a:rPr lang="en-US" dirty="0" smtClean="0"/>
              <a:t>He so utterly defeated the </a:t>
            </a:r>
            <a:r>
              <a:rPr lang="en-US" dirty="0" err="1" smtClean="0"/>
              <a:t>Kemetians</a:t>
            </a:r>
            <a:r>
              <a:rPr lang="en-US" dirty="0" smtClean="0"/>
              <a:t>, the cousins of the </a:t>
            </a:r>
            <a:r>
              <a:rPr lang="en-US" dirty="0" err="1" smtClean="0"/>
              <a:t>Kushites</a:t>
            </a:r>
            <a:r>
              <a:rPr lang="en-US" dirty="0" smtClean="0"/>
              <a:t>, that after his conquest he ended the bitter rivalries of the northern families, crushed the Libyan invaders of Kemet, built fortresses, modernized the temples, and repaired the public buildings.</a:t>
            </a:r>
            <a:endParaRPr lang="en-US" dirty="0"/>
          </a:p>
        </p:txBody>
      </p:sp>
    </p:spTree>
    <p:extLst>
      <p:ext uri="{BB962C8B-B14F-4D97-AF65-F5344CB8AC3E}">
        <p14:creationId xmlns:p14="http://schemas.microsoft.com/office/powerpoint/2010/main" val="1289977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a:t>
            </a:r>
            <a:endParaRPr lang="en-US" dirty="0"/>
          </a:p>
        </p:txBody>
      </p:sp>
      <p:sp>
        <p:nvSpPr>
          <p:cNvPr id="3" name="Content Placeholder 2"/>
          <p:cNvSpPr>
            <a:spLocks noGrp="1"/>
          </p:cNvSpPr>
          <p:nvPr>
            <p:ph idx="1"/>
          </p:nvPr>
        </p:nvSpPr>
        <p:spPr>
          <a:xfrm>
            <a:off x="133685" y="2633579"/>
            <a:ext cx="8876631" cy="4224420"/>
          </a:xfrm>
        </p:spPr>
        <p:txBody>
          <a:bodyPr/>
          <a:lstStyle/>
          <a:p>
            <a:r>
              <a:rPr lang="en-US" dirty="0" smtClean="0"/>
              <a:t>Nubia is approximately 1,118.5 miles long</a:t>
            </a:r>
            <a:br>
              <a:rPr lang="en-US" dirty="0" smtClean="0"/>
            </a:br>
            <a:endParaRPr lang="en-US" dirty="0" smtClean="0"/>
          </a:p>
          <a:p>
            <a:r>
              <a:rPr lang="en-US" dirty="0" smtClean="0"/>
              <a:t>It runs along the fertile banks of the Nile River, from Khartoum, Sudan, to Aswan, Egypt.</a:t>
            </a:r>
          </a:p>
          <a:p>
            <a:pPr marL="0" indent="0">
              <a:buNone/>
            </a:pPr>
            <a:endParaRPr lang="en-US" dirty="0"/>
          </a:p>
        </p:txBody>
      </p:sp>
    </p:spTree>
    <p:extLst>
      <p:ext uri="{BB962C8B-B14F-4D97-AF65-F5344CB8AC3E}">
        <p14:creationId xmlns:p14="http://schemas.microsoft.com/office/powerpoint/2010/main" val="213236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Piankhi</a:t>
            </a:r>
            <a:r>
              <a:rPr lang="en-US" dirty="0" smtClean="0"/>
              <a:t> Continues</a:t>
            </a:r>
            <a:endParaRPr lang="en-US" dirty="0"/>
          </a:p>
        </p:txBody>
      </p:sp>
      <p:sp>
        <p:nvSpPr>
          <p:cNvPr id="3" name="Content Placeholder 2"/>
          <p:cNvSpPr>
            <a:spLocks noGrp="1"/>
          </p:cNvSpPr>
          <p:nvPr>
            <p:ph idx="1"/>
          </p:nvPr>
        </p:nvSpPr>
        <p:spPr/>
        <p:txBody>
          <a:bodyPr/>
          <a:lstStyle/>
          <a:p>
            <a:r>
              <a:rPr lang="en-US" dirty="0" err="1" smtClean="0"/>
              <a:t>Piankhi</a:t>
            </a:r>
            <a:r>
              <a:rPr lang="en-US" dirty="0" smtClean="0"/>
              <a:t> ruled Thebes, itself, as the first king of the 25</a:t>
            </a:r>
            <a:r>
              <a:rPr lang="en-US" baseline="30000" dirty="0" smtClean="0"/>
              <a:t>th</a:t>
            </a:r>
            <a:r>
              <a:rPr lang="en-US" dirty="0" smtClean="0"/>
              <a:t> Dynasty. His conquest of Kemet was more direct and aggressive than his father’s.</a:t>
            </a:r>
          </a:p>
          <a:p>
            <a:r>
              <a:rPr lang="en-US" dirty="0" smtClean="0"/>
              <a:t>After 20 years as ruler of Napata, </a:t>
            </a:r>
            <a:r>
              <a:rPr lang="en-US" dirty="0" err="1" smtClean="0"/>
              <a:t>Piankhi</a:t>
            </a:r>
            <a:r>
              <a:rPr lang="en-US" dirty="0" smtClean="0"/>
              <a:t> led an army toward Thebes. He marched toward the city because he heard of the movement of a young prince named </a:t>
            </a:r>
            <a:r>
              <a:rPr lang="en-US" dirty="0" err="1" smtClean="0"/>
              <a:t>Tefnakhte</a:t>
            </a:r>
            <a:r>
              <a:rPr lang="en-US" dirty="0" smtClean="0"/>
              <a:t> (</a:t>
            </a:r>
            <a:r>
              <a:rPr lang="en-US" dirty="0" err="1" smtClean="0"/>
              <a:t>tef</a:t>
            </a:r>
            <a:r>
              <a:rPr lang="en-US" dirty="0" smtClean="0"/>
              <a:t>-NOT-tee) who was threatening Upper Kemet form his base in Lower Kemet.</a:t>
            </a:r>
            <a:endParaRPr lang="en-US" dirty="0"/>
          </a:p>
        </p:txBody>
      </p:sp>
    </p:spTree>
    <p:extLst>
      <p:ext uri="{BB962C8B-B14F-4D97-AF65-F5344CB8AC3E}">
        <p14:creationId xmlns:p14="http://schemas.microsoft.com/office/powerpoint/2010/main" val="3159008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His Story</a:t>
            </a:r>
            <a:endParaRPr lang="en-US" dirty="0"/>
          </a:p>
        </p:txBody>
      </p:sp>
      <p:sp>
        <p:nvSpPr>
          <p:cNvPr id="3" name="Content Placeholder 2"/>
          <p:cNvSpPr>
            <a:spLocks noGrp="1"/>
          </p:cNvSpPr>
          <p:nvPr>
            <p:ph idx="1"/>
          </p:nvPr>
        </p:nvSpPr>
        <p:spPr/>
        <p:txBody>
          <a:bodyPr/>
          <a:lstStyle/>
          <a:p>
            <a:r>
              <a:rPr lang="en-US" dirty="0" smtClean="0"/>
              <a:t>Once in Thebes, </a:t>
            </a:r>
            <a:r>
              <a:rPr lang="en-US" dirty="0" err="1" smtClean="0"/>
              <a:t>Piankhi</a:t>
            </a:r>
            <a:r>
              <a:rPr lang="en-US" dirty="0" smtClean="0"/>
              <a:t> showed his devotion to Amen, the great god of the city, and reasserted </a:t>
            </a:r>
            <a:r>
              <a:rPr lang="en-US" dirty="0" err="1" smtClean="0"/>
              <a:t>Kushitic</a:t>
            </a:r>
            <a:r>
              <a:rPr lang="en-US" dirty="0" smtClean="0"/>
              <a:t> rule over Upper Kemet.</a:t>
            </a:r>
          </a:p>
          <a:p>
            <a:r>
              <a:rPr lang="en-US" dirty="0" smtClean="0"/>
              <a:t>He conquered rebellious princes and rulers and consolidated </a:t>
            </a:r>
            <a:r>
              <a:rPr lang="en-US" dirty="0" err="1" smtClean="0"/>
              <a:t>Kushitic</a:t>
            </a:r>
            <a:r>
              <a:rPr lang="en-US" dirty="0" smtClean="0"/>
              <a:t> power over the entire valley.</a:t>
            </a:r>
          </a:p>
          <a:p>
            <a:r>
              <a:rPr lang="en-US" dirty="0" err="1" smtClean="0"/>
              <a:t>Piankhi’s</a:t>
            </a:r>
            <a:r>
              <a:rPr lang="en-US" dirty="0" smtClean="0"/>
              <a:t> brother, </a:t>
            </a:r>
            <a:r>
              <a:rPr lang="en-US" dirty="0" err="1" smtClean="0"/>
              <a:t>Shabaka</a:t>
            </a:r>
            <a:r>
              <a:rPr lang="en-US" dirty="0" smtClean="0"/>
              <a:t> (shah-BAH-</a:t>
            </a:r>
            <a:r>
              <a:rPr lang="en-US" dirty="0" err="1" smtClean="0"/>
              <a:t>kah</a:t>
            </a:r>
            <a:r>
              <a:rPr lang="en-US" dirty="0" smtClean="0"/>
              <a:t>), succeeded him in 716 BC. </a:t>
            </a:r>
            <a:r>
              <a:rPr lang="en-US" dirty="0" err="1" smtClean="0"/>
              <a:t>Piankhhi’s</a:t>
            </a:r>
            <a:r>
              <a:rPr lang="en-US" dirty="0" smtClean="0"/>
              <a:t> sons, </a:t>
            </a:r>
            <a:r>
              <a:rPr lang="en-US" dirty="0" err="1" smtClean="0"/>
              <a:t>Shabataka</a:t>
            </a:r>
            <a:r>
              <a:rPr lang="en-US" dirty="0" smtClean="0"/>
              <a:t> (shah-bah-TAH-</a:t>
            </a:r>
            <a:r>
              <a:rPr lang="en-US" dirty="0" err="1" smtClean="0"/>
              <a:t>kah</a:t>
            </a:r>
            <a:r>
              <a:rPr lang="en-US" dirty="0" smtClean="0"/>
              <a:t>) and </a:t>
            </a:r>
            <a:r>
              <a:rPr lang="en-US" dirty="0" err="1" smtClean="0"/>
              <a:t>Taharka</a:t>
            </a:r>
            <a:r>
              <a:rPr lang="en-US" dirty="0" smtClean="0"/>
              <a:t> (ta-HAHR-</a:t>
            </a:r>
            <a:r>
              <a:rPr lang="en-US" dirty="0" err="1" smtClean="0"/>
              <a:t>kuh</a:t>
            </a:r>
            <a:r>
              <a:rPr lang="en-US" dirty="0" smtClean="0"/>
              <a:t>), succeeded their uncle, </a:t>
            </a:r>
            <a:r>
              <a:rPr lang="en-US" dirty="0" err="1" smtClean="0"/>
              <a:t>Shabaka</a:t>
            </a:r>
            <a:r>
              <a:rPr lang="en-US" dirty="0" smtClean="0"/>
              <a:t>.</a:t>
            </a:r>
            <a:endParaRPr lang="en-US" dirty="0"/>
          </a:p>
        </p:txBody>
      </p:sp>
    </p:spTree>
    <p:extLst>
      <p:ext uri="{BB962C8B-B14F-4D97-AF65-F5344CB8AC3E}">
        <p14:creationId xmlns:p14="http://schemas.microsoft.com/office/powerpoint/2010/main" val="2674112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Taharka</a:t>
            </a:r>
            <a:endParaRPr lang="en-US" dirty="0"/>
          </a:p>
        </p:txBody>
      </p:sp>
      <p:sp>
        <p:nvSpPr>
          <p:cNvPr id="3" name="Content Placeholder 2"/>
          <p:cNvSpPr>
            <a:spLocks noGrp="1"/>
          </p:cNvSpPr>
          <p:nvPr>
            <p:ph idx="1"/>
          </p:nvPr>
        </p:nvSpPr>
        <p:spPr/>
        <p:txBody>
          <a:bodyPr/>
          <a:lstStyle/>
          <a:p>
            <a:r>
              <a:rPr lang="en-US" dirty="0" err="1" smtClean="0"/>
              <a:t>Taharka</a:t>
            </a:r>
            <a:r>
              <a:rPr lang="en-US" dirty="0" smtClean="0"/>
              <a:t> was the greatest of all </a:t>
            </a:r>
            <a:r>
              <a:rPr lang="en-US" dirty="0" err="1" smtClean="0"/>
              <a:t>Kushitic</a:t>
            </a:r>
            <a:r>
              <a:rPr lang="en-US" dirty="0" smtClean="0"/>
              <a:t> kings.</a:t>
            </a:r>
          </a:p>
          <a:p>
            <a:r>
              <a:rPr lang="en-US" dirty="0" smtClean="0"/>
              <a:t>He became ruler in 690 BC and spent much of his time in Kemet. Although </a:t>
            </a:r>
            <a:r>
              <a:rPr lang="en-US" dirty="0" err="1" smtClean="0"/>
              <a:t>Taharka</a:t>
            </a:r>
            <a:r>
              <a:rPr lang="en-US" dirty="0" smtClean="0"/>
              <a:t> restored monuments, reclaimed wastelands and made them profitable, organized the priesthood to be more effective in aiding the sick, and built obelisks and new temples, his rule was plagued by the Assyrians, an Asian people from an area in present-day Iraq.</a:t>
            </a:r>
            <a:endParaRPr lang="en-US" dirty="0"/>
          </a:p>
        </p:txBody>
      </p:sp>
    </p:spTree>
    <p:extLst>
      <p:ext uri="{BB962C8B-B14F-4D97-AF65-F5344CB8AC3E}">
        <p14:creationId xmlns:p14="http://schemas.microsoft.com/office/powerpoint/2010/main" val="1107037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Assyrians</a:t>
            </a:r>
            <a:endParaRPr lang="en-US" dirty="0"/>
          </a:p>
        </p:txBody>
      </p:sp>
      <p:sp>
        <p:nvSpPr>
          <p:cNvPr id="3" name="Content Placeholder 2"/>
          <p:cNvSpPr>
            <a:spLocks noGrp="1"/>
          </p:cNvSpPr>
          <p:nvPr>
            <p:ph idx="1"/>
          </p:nvPr>
        </p:nvSpPr>
        <p:spPr/>
        <p:txBody>
          <a:bodyPr/>
          <a:lstStyle/>
          <a:p>
            <a:r>
              <a:rPr lang="en-US" dirty="0" smtClean="0"/>
              <a:t>The Assyrians seemed eager to invade the empire.</a:t>
            </a:r>
          </a:p>
          <a:p>
            <a:r>
              <a:rPr lang="en-US" dirty="0" smtClean="0"/>
              <a:t>In 671 BC, they sacked the city of Memphis.</a:t>
            </a:r>
          </a:p>
          <a:p>
            <a:r>
              <a:rPr lang="en-US" dirty="0" err="1" smtClean="0"/>
              <a:t>Taharka</a:t>
            </a:r>
            <a:r>
              <a:rPr lang="en-US" dirty="0" smtClean="0"/>
              <a:t> fled, leaving his wife and young son. He later died, and his nephew took over.</a:t>
            </a:r>
          </a:p>
          <a:p>
            <a:r>
              <a:rPr lang="en-US" dirty="0" smtClean="0"/>
              <a:t>It was during his nephew’s rule that the Assyrians finally succeeded in defeating Kemet.</a:t>
            </a:r>
          </a:p>
          <a:p>
            <a:r>
              <a:rPr lang="en-US" dirty="0" smtClean="0"/>
              <a:t>The Assyrians could not hold Kemet, but they did manage to end the nearly 100 year rule of Kush.</a:t>
            </a:r>
          </a:p>
          <a:p>
            <a:endParaRPr lang="en-US" dirty="0"/>
          </a:p>
        </p:txBody>
      </p:sp>
    </p:spTree>
    <p:extLst>
      <p:ext uri="{BB962C8B-B14F-4D97-AF65-F5344CB8AC3E}">
        <p14:creationId xmlns:p14="http://schemas.microsoft.com/office/powerpoint/2010/main" val="2516949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 of an Era</a:t>
            </a:r>
            <a:endParaRPr lang="en-US" dirty="0"/>
          </a:p>
        </p:txBody>
      </p:sp>
      <p:sp>
        <p:nvSpPr>
          <p:cNvPr id="3" name="Content Placeholder 2"/>
          <p:cNvSpPr>
            <a:spLocks noGrp="1"/>
          </p:cNvSpPr>
          <p:nvPr>
            <p:ph idx="1"/>
          </p:nvPr>
        </p:nvSpPr>
        <p:spPr/>
        <p:txBody>
          <a:bodyPr anchor="ctr"/>
          <a:lstStyle/>
          <a:p>
            <a:r>
              <a:rPr lang="en-US" dirty="0" smtClean="0"/>
              <a:t>In 332 BC , a great warrior named Alexander of Macedonia would conquer Kemet and forever end the power of the African rulers.</a:t>
            </a:r>
          </a:p>
          <a:p>
            <a:r>
              <a:rPr lang="en-US" dirty="0" smtClean="0"/>
              <a:t>Miriam </a:t>
            </a:r>
            <a:r>
              <a:rPr lang="en-US" dirty="0" err="1" smtClean="0"/>
              <a:t>Maat</a:t>
            </a:r>
            <a:r>
              <a:rPr lang="en-US" dirty="0" smtClean="0"/>
              <a:t> </a:t>
            </a:r>
            <a:r>
              <a:rPr lang="en-US" dirty="0" err="1" smtClean="0"/>
              <a:t>Ka</a:t>
            </a:r>
            <a:r>
              <a:rPr lang="en-US" dirty="0" smtClean="0"/>
              <a:t> Re </a:t>
            </a:r>
            <a:r>
              <a:rPr lang="en-US" dirty="0" err="1" smtClean="0"/>
              <a:t>Monges</a:t>
            </a:r>
            <a:r>
              <a:rPr lang="en-US" dirty="0" smtClean="0"/>
              <a:t>, a scholar of ancient Kush, argues that most people fail to give Kush the credit it deserves for bringing Kemet into its last Golden Age.</a:t>
            </a:r>
          </a:p>
          <a:p>
            <a:endParaRPr lang="en-US" dirty="0"/>
          </a:p>
        </p:txBody>
      </p:sp>
    </p:spTree>
    <p:extLst>
      <p:ext uri="{BB962C8B-B14F-4D97-AF65-F5344CB8AC3E}">
        <p14:creationId xmlns:p14="http://schemas.microsoft.com/office/powerpoint/2010/main" val="3081346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5628"/>
            <a:ext cx="9144000" cy="6789435"/>
          </a:xfrm>
          <a:prstGeom prst="rect">
            <a:avLst/>
          </a:prstGeom>
        </p:spPr>
      </p:pic>
    </p:spTree>
    <p:extLst>
      <p:ext uri="{BB962C8B-B14F-4D97-AF65-F5344CB8AC3E}">
        <p14:creationId xmlns:p14="http://schemas.microsoft.com/office/powerpoint/2010/main" val="535031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 Civilization</a:t>
            </a:r>
            <a:endParaRPr lang="en-US" dirty="0"/>
          </a:p>
        </p:txBody>
      </p:sp>
      <p:sp>
        <p:nvSpPr>
          <p:cNvPr id="3" name="Content Placeholder 2"/>
          <p:cNvSpPr>
            <a:spLocks noGrp="1"/>
          </p:cNvSpPr>
          <p:nvPr>
            <p:ph idx="1"/>
          </p:nvPr>
        </p:nvSpPr>
        <p:spPr>
          <a:xfrm>
            <a:off x="147052" y="2070846"/>
            <a:ext cx="4234135" cy="4599995"/>
          </a:xfrm>
        </p:spPr>
        <p:txBody>
          <a:bodyPr/>
          <a:lstStyle/>
          <a:p>
            <a:r>
              <a:rPr lang="en-US" dirty="0" smtClean="0"/>
              <a:t>What did they eat?</a:t>
            </a:r>
          </a:p>
          <a:p>
            <a:r>
              <a:rPr lang="en-US" dirty="0" smtClean="0"/>
              <a:t>They grew cassava, rice, and bananas.</a:t>
            </a:r>
          </a:p>
          <a:p>
            <a:r>
              <a:rPr lang="en-US" dirty="0" smtClean="0"/>
              <a:t>They established farms, planted fruit trees, and fished.</a:t>
            </a:r>
          </a:p>
          <a:p>
            <a:pPr marL="0" indent="0">
              <a:buNone/>
            </a:pPr>
            <a:endParaRPr lang="en-US" dirty="0"/>
          </a:p>
        </p:txBody>
      </p:sp>
      <p:pic>
        <p:nvPicPr>
          <p:cNvPr id="4" name="Picture 3"/>
          <p:cNvPicPr>
            <a:picLocks noChangeAspect="1"/>
          </p:cNvPicPr>
          <p:nvPr/>
        </p:nvPicPr>
        <p:blipFill>
          <a:blip r:embed="rId2"/>
          <a:stretch>
            <a:fillRect/>
          </a:stretch>
        </p:blipFill>
        <p:spPr>
          <a:xfrm>
            <a:off x="4381187" y="1791368"/>
            <a:ext cx="4762813" cy="5066632"/>
          </a:xfrm>
          <a:prstGeom prst="rect">
            <a:avLst/>
          </a:prstGeom>
        </p:spPr>
      </p:pic>
    </p:spTree>
    <p:extLst>
      <p:ext uri="{BB962C8B-B14F-4D97-AF65-F5344CB8AC3E}">
        <p14:creationId xmlns:p14="http://schemas.microsoft.com/office/powerpoint/2010/main" val="1062801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 as Master Builders</a:t>
            </a:r>
            <a:endParaRPr lang="en-US" dirty="0"/>
          </a:p>
        </p:txBody>
      </p:sp>
      <p:sp>
        <p:nvSpPr>
          <p:cNvPr id="3" name="Content Placeholder 2"/>
          <p:cNvSpPr>
            <a:spLocks noGrp="1"/>
          </p:cNvSpPr>
          <p:nvPr>
            <p:ph idx="1"/>
          </p:nvPr>
        </p:nvSpPr>
        <p:spPr/>
        <p:txBody>
          <a:bodyPr/>
          <a:lstStyle/>
          <a:p>
            <a:r>
              <a:rPr lang="en-US" dirty="0" smtClean="0"/>
              <a:t>The Nubians were master builders</a:t>
            </a:r>
          </a:p>
          <a:p>
            <a:r>
              <a:rPr lang="en-US" dirty="0" smtClean="0"/>
              <a:t>They developed the technique of building houses out of mud brick.</a:t>
            </a:r>
          </a:p>
          <a:p>
            <a:r>
              <a:rPr lang="en-US" dirty="0" smtClean="0"/>
              <a:t>Why did they do this?</a:t>
            </a:r>
          </a:p>
          <a:p>
            <a:r>
              <a:rPr lang="en-US" dirty="0" smtClean="0"/>
              <a:t>Mud brick was cool during the hot sun of the day, and warm during the cool of the night.</a:t>
            </a:r>
            <a:endParaRPr lang="en-US" dirty="0"/>
          </a:p>
        </p:txBody>
      </p:sp>
    </p:spTree>
    <p:extLst>
      <p:ext uri="{BB962C8B-B14F-4D97-AF65-F5344CB8AC3E}">
        <p14:creationId xmlns:p14="http://schemas.microsoft.com/office/powerpoint/2010/main" val="3750819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Mud Brick Houses</a:t>
            </a:r>
            <a:endParaRPr lang="en-US" dirty="0"/>
          </a:p>
        </p:txBody>
      </p:sp>
      <p:pic>
        <p:nvPicPr>
          <p:cNvPr id="4" name="Picture 3"/>
          <p:cNvPicPr>
            <a:picLocks noChangeAspect="1"/>
          </p:cNvPicPr>
          <p:nvPr/>
        </p:nvPicPr>
        <p:blipFill>
          <a:blip r:embed="rId2"/>
          <a:stretch>
            <a:fillRect/>
          </a:stretch>
        </p:blipFill>
        <p:spPr>
          <a:xfrm>
            <a:off x="882107" y="1753069"/>
            <a:ext cx="7495130" cy="5492615"/>
          </a:xfrm>
          <a:prstGeom prst="rect">
            <a:avLst/>
          </a:prstGeom>
        </p:spPr>
      </p:pic>
    </p:spTree>
    <p:extLst>
      <p:ext uri="{BB962C8B-B14F-4D97-AF65-F5344CB8AC3E}">
        <p14:creationId xmlns:p14="http://schemas.microsoft.com/office/powerpoint/2010/main" val="383974330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2306</TotalTime>
  <Words>2623</Words>
  <Application>Microsoft Macintosh PowerPoint</Application>
  <PresentationFormat>On-screen Show (4:3)</PresentationFormat>
  <Paragraphs>208</Paragraphs>
  <Slides>54</Slides>
  <Notes>3</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Habitat</vt:lpstr>
      <vt:lpstr>Ancient Civilizations</vt:lpstr>
      <vt:lpstr>Defining “Civilization”</vt:lpstr>
      <vt:lpstr>In English Please!</vt:lpstr>
      <vt:lpstr>The Ancient Civilizations</vt:lpstr>
      <vt:lpstr>Nubia</vt:lpstr>
      <vt:lpstr>PowerPoint Presentation</vt:lpstr>
      <vt:lpstr>Nubia Civilization</vt:lpstr>
      <vt:lpstr>Nubia as Master Builders</vt:lpstr>
      <vt:lpstr>Mud Brick Houses</vt:lpstr>
      <vt:lpstr>Nubia as Master Builders</vt:lpstr>
      <vt:lpstr>PowerPoint Presentation</vt:lpstr>
      <vt:lpstr>Nubia Government</vt:lpstr>
      <vt:lpstr>Kemet</vt:lpstr>
      <vt:lpstr>PowerPoint Presentation</vt:lpstr>
      <vt:lpstr>How Kemet Came To Be</vt:lpstr>
      <vt:lpstr>Flooding Is A Good Thing</vt:lpstr>
      <vt:lpstr>Fertile Deposits</vt:lpstr>
      <vt:lpstr>Geometry</vt:lpstr>
      <vt:lpstr>The First Calendar</vt:lpstr>
      <vt:lpstr>Easy Transport</vt:lpstr>
      <vt:lpstr>Hard Work and Dedication</vt:lpstr>
      <vt:lpstr>PowerPoint Presentation</vt:lpstr>
      <vt:lpstr>Kemet Government</vt:lpstr>
      <vt:lpstr>Vocab Check!</vt:lpstr>
      <vt:lpstr>Menes’ Accomplishment</vt:lpstr>
      <vt:lpstr>Imhotep</vt:lpstr>
      <vt:lpstr>PowerPoint Presentation</vt:lpstr>
      <vt:lpstr>Four Major Periods</vt:lpstr>
      <vt:lpstr>The Four Periods</vt:lpstr>
      <vt:lpstr>The Thinite Period 3150 BC – 2700 BC</vt:lpstr>
      <vt:lpstr>The Old Kingdom 2700 BC – 2190 BC</vt:lpstr>
      <vt:lpstr>The Old Kingdom 2700 BC – 2190 BC</vt:lpstr>
      <vt:lpstr>The Old Kingdom 2700 BC – 2190 BC</vt:lpstr>
      <vt:lpstr>PowerPoint Presentation</vt:lpstr>
      <vt:lpstr>The Middle Kingdom 2000 BC- 1786 BC</vt:lpstr>
      <vt:lpstr>The Middle Kingdom 2000 BC- 1786 BC</vt:lpstr>
      <vt:lpstr>The New Kingdom 1580 BC – 1069 BC</vt:lpstr>
      <vt:lpstr>Move Over Boys, The Queen’s Coming Through!</vt:lpstr>
      <vt:lpstr>PowerPoint Presentation</vt:lpstr>
      <vt:lpstr>Tutankhamen</vt:lpstr>
      <vt:lpstr>Tutankhamen</vt:lpstr>
      <vt:lpstr>The Legacy of Kemet</vt:lpstr>
      <vt:lpstr>Kush</vt:lpstr>
      <vt:lpstr>Kush</vt:lpstr>
      <vt:lpstr>Kush</vt:lpstr>
      <vt:lpstr>PowerPoint Presentation</vt:lpstr>
      <vt:lpstr>War</vt:lpstr>
      <vt:lpstr>Pharoh Kashta</vt:lpstr>
      <vt:lpstr>Piankhi</vt:lpstr>
      <vt:lpstr>Piankhi Continues</vt:lpstr>
      <vt:lpstr>Ending His Story</vt:lpstr>
      <vt:lpstr>Taharka</vt:lpstr>
      <vt:lpstr>The Assyrians</vt:lpstr>
      <vt:lpstr>The End of an Era</vt:lpstr>
    </vt:vector>
  </TitlesOfParts>
  <Company>Southern Connecticut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Civilizations</dc:title>
  <dc:creator>Nicole Labrecque</dc:creator>
  <cp:lastModifiedBy>Nicole Labrecque</cp:lastModifiedBy>
  <cp:revision>96</cp:revision>
  <dcterms:created xsi:type="dcterms:W3CDTF">2016-09-27T13:03:54Z</dcterms:created>
  <dcterms:modified xsi:type="dcterms:W3CDTF">2016-10-24T13:59:30Z</dcterms:modified>
</cp:coreProperties>
</file>